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18" r:id="rId3"/>
    <p:sldId id="290" r:id="rId4"/>
    <p:sldId id="310" r:id="rId5"/>
    <p:sldId id="311" r:id="rId6"/>
    <p:sldId id="314" r:id="rId7"/>
    <p:sldId id="380" r:id="rId8"/>
    <p:sldId id="316" r:id="rId9"/>
    <p:sldId id="341" r:id="rId10"/>
    <p:sldId id="362" r:id="rId11"/>
    <p:sldId id="359" r:id="rId12"/>
    <p:sldId id="360" r:id="rId13"/>
    <p:sldId id="381" r:id="rId14"/>
    <p:sldId id="363" r:id="rId15"/>
    <p:sldId id="364" r:id="rId16"/>
    <p:sldId id="333" r:id="rId17"/>
    <p:sldId id="337" r:id="rId18"/>
    <p:sldId id="339" r:id="rId19"/>
    <p:sldId id="371" r:id="rId20"/>
    <p:sldId id="372" r:id="rId21"/>
    <p:sldId id="382" r:id="rId22"/>
    <p:sldId id="383" r:id="rId23"/>
    <p:sldId id="378" r:id="rId24"/>
    <p:sldId id="376" r:id="rId25"/>
    <p:sldId id="377" r:id="rId26"/>
    <p:sldId id="345" r:id="rId27"/>
    <p:sldId id="346" r:id="rId28"/>
    <p:sldId id="347" r:id="rId29"/>
    <p:sldId id="350" r:id="rId30"/>
    <p:sldId id="351" r:id="rId31"/>
    <p:sldId id="352" r:id="rId32"/>
    <p:sldId id="379" r:id="rId33"/>
    <p:sldId id="384" r:id="rId34"/>
    <p:sldId id="386" r:id="rId35"/>
    <p:sldId id="385" r:id="rId36"/>
    <p:sldId id="354" r:id="rId37"/>
    <p:sldId id="388" r:id="rId38"/>
    <p:sldId id="366" r:id="rId39"/>
    <p:sldId id="367" r:id="rId40"/>
    <p:sldId id="358" r:id="rId41"/>
    <p:sldId id="327" r:id="rId42"/>
    <p:sldId id="389" r:id="rId43"/>
    <p:sldId id="365" r:id="rId44"/>
    <p:sldId id="387" r:id="rId4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B99A"/>
    <a:srgbClr val="E99D84"/>
    <a:srgbClr val="BFC6F3"/>
    <a:srgbClr val="F2F1EA"/>
    <a:srgbClr val="E6891A"/>
    <a:srgbClr val="52CED2"/>
    <a:srgbClr val="7FD7DD"/>
    <a:srgbClr val="4F81BD"/>
    <a:srgbClr val="E5E5E5"/>
    <a:srgbClr val="FF414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99" autoAdjust="0"/>
    <p:restoredTop sz="96973" autoAdjust="0"/>
  </p:normalViewPr>
  <p:slideViewPr>
    <p:cSldViewPr>
      <p:cViewPr varScale="1">
        <p:scale>
          <a:sx n="94" d="100"/>
          <a:sy n="94" d="100"/>
        </p:scale>
        <p:origin x="-27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dPt>
            <c:idx val="0"/>
            <c:spPr>
              <a:solidFill>
                <a:srgbClr val="E99D84">
                  <a:alpha val="5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35-4AF9-9542-63C1971B7F42}"/>
              </c:ext>
            </c:extLst>
          </c:dPt>
          <c:dPt>
            <c:idx val="1"/>
            <c:spPr>
              <a:solidFill>
                <a:srgbClr val="E99D84">
                  <a:alpha val="6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35-4AF9-9542-63C1971B7F42}"/>
              </c:ext>
            </c:extLst>
          </c:dPt>
          <c:dPt>
            <c:idx val="2"/>
            <c:spPr>
              <a:solidFill>
                <a:srgbClr val="E99D84">
                  <a:alpha val="7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35-4AF9-9542-63C1971B7F42}"/>
              </c:ext>
            </c:extLst>
          </c:dPt>
          <c:dPt>
            <c:idx val="3"/>
            <c:spPr>
              <a:solidFill>
                <a:srgbClr val="E99D84">
                  <a:alpha val="8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35-4AF9-9542-63C1971B7F42}"/>
              </c:ext>
            </c:extLst>
          </c:dPt>
          <c:dPt>
            <c:idx val="4"/>
            <c:spPr>
              <a:solidFill>
                <a:srgbClr val="E99D84">
                  <a:alpha val="9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A35-4AF9-9542-63C1971B7F42}"/>
              </c:ext>
            </c:extLst>
          </c:dPt>
          <c:dPt>
            <c:idx val="5"/>
            <c:spPr>
              <a:solidFill>
                <a:srgbClr val="E99D8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A35-4AF9-9542-63C1971B7F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F1A78A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추진</c:v>
                </c:pt>
                <c:pt idx="1">
                  <c:v>센터</c:v>
                </c:pt>
                <c:pt idx="2">
                  <c:v>복지</c:v>
                </c:pt>
                <c:pt idx="3">
                  <c:v>출산</c:v>
                </c:pt>
                <c:pt idx="4">
                  <c:v>이행</c:v>
                </c:pt>
                <c:pt idx="5">
                  <c:v>확대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238</c:v>
                </c:pt>
                <c:pt idx="1">
                  <c:v>239</c:v>
                </c:pt>
                <c:pt idx="2">
                  <c:v>240</c:v>
                </c:pt>
                <c:pt idx="3">
                  <c:v>248</c:v>
                </c:pt>
                <c:pt idx="4">
                  <c:v>312</c:v>
                </c:pt>
                <c:pt idx="5">
                  <c:v>358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3A35-4AF9-9542-63C1971B7F42}"/>
            </c:ext>
          </c:extLst>
        </c:ser>
        <c:dLbls>
          <c:showVal val="1"/>
        </c:dLbls>
        <c:gapWidth val="100"/>
        <c:axId val="153172608"/>
        <c:axId val="153186688"/>
      </c:barChart>
      <c:catAx>
        <c:axId val="153172608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3186688"/>
        <c:crosses val="autoZero"/>
        <c:auto val="1"/>
        <c:lblAlgn val="ctr"/>
        <c:lblOffset val="100"/>
      </c:catAx>
      <c:valAx>
        <c:axId val="153186688"/>
        <c:scaling>
          <c:orientation val="minMax"/>
        </c:scaling>
        <c:delete val="1"/>
        <c:axPos val="b"/>
        <c:numFmt formatCode="General" sourceLinked="1"/>
        <c:tickLblPos val="none"/>
        <c:crossAx val="15317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-0.14061000000000001</c:v>
                </c:pt>
                <c:pt idx="1">
                  <c:v>0.24851000000000006</c:v>
                </c:pt>
                <c:pt idx="2">
                  <c:v>-1.10422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A61-4DF7-8815-23815F4F30D3}"/>
            </c:ext>
          </c:extLst>
        </c:ser>
        <c:dLbls>
          <c:showVal val="1"/>
        </c:dLbls>
        <c:gapWidth val="100"/>
        <c:axId val="173353600"/>
        <c:axId val="173355392"/>
      </c:barChart>
      <c:catAx>
        <c:axId val="173353600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3355392"/>
        <c:crosses val="autoZero"/>
        <c:auto val="1"/>
        <c:lblAlgn val="ctr"/>
        <c:lblOffset val="1000"/>
      </c:catAx>
      <c:valAx>
        <c:axId val="173355392"/>
        <c:scaling>
          <c:orientation val="minMax"/>
        </c:scaling>
        <c:delete val="1"/>
        <c:axPos val="b"/>
        <c:numFmt formatCode="General" sourceLinked="1"/>
        <c:tickLblPos val="none"/>
        <c:crossAx val="17335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0.82158299999999929</c:v>
                </c:pt>
                <c:pt idx="2">
                  <c:v>0.99622900000000003</c:v>
                </c:pt>
                <c:pt idx="3">
                  <c:v>0.98623899999999942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7D7-475E-8AED-B560640F3AF1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0.82158299999999929</c:v>
                </c:pt>
                <c:pt idx="2">
                  <c:v>0.99622900000000003</c:v>
                </c:pt>
                <c:pt idx="3">
                  <c:v>0.98623899999999942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7D7-475E-8AED-B560640F3AF1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0.82158299999999929</c:v>
                </c:pt>
                <c:pt idx="2">
                  <c:v>0.99622900000000003</c:v>
                </c:pt>
                <c:pt idx="3">
                  <c:v>0.98623899999999942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7D7-475E-8AED-B560640F3AF1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0.99063599999999996</c:v>
                </c:pt>
                <c:pt idx="1">
                  <c:v>0.82158299999999929</c:v>
                </c:pt>
                <c:pt idx="2">
                  <c:v>0.99622900000000003</c:v>
                </c:pt>
                <c:pt idx="3">
                  <c:v>0.98623899999999942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7D7-475E-8AED-B560640F3AF1}"/>
            </c:ext>
          </c:extLst>
        </c:ser>
        <c:dLbls>
          <c:showVal val="1"/>
        </c:dLbls>
        <c:axId val="173437312"/>
        <c:axId val="173439616"/>
      </c:radarChart>
      <c:catAx>
        <c:axId val="173437312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73439616"/>
        <c:crosses val="autoZero"/>
        <c:auto val="1"/>
        <c:lblAlgn val="ctr"/>
        <c:lblOffset val="100"/>
      </c:catAx>
      <c:valAx>
        <c:axId val="173439616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734373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만화가.웹툰작가포함</c:v>
                </c:pt>
                <c:pt idx="1">
                  <c:v>애니메이터</c:v>
                </c:pt>
                <c:pt idx="2">
                  <c:v>성우</c:v>
                </c:pt>
                <c:pt idx="3">
                  <c:v>디자이너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0.77680000000000038</c:v>
                </c:pt>
                <c:pt idx="1">
                  <c:v>0.8248000000000002</c:v>
                </c:pt>
                <c:pt idx="2">
                  <c:v>-1.1141000000000001</c:v>
                </c:pt>
                <c:pt idx="3">
                  <c:v>-0.73280000000000023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BFE-438E-82DA-C264A86C80AC}"/>
            </c:ext>
          </c:extLst>
        </c:ser>
        <c:dLbls>
          <c:showVal val="1"/>
        </c:dLbls>
        <c:gapWidth val="100"/>
        <c:axId val="173397504"/>
        <c:axId val="173399040"/>
      </c:barChart>
      <c:catAx>
        <c:axId val="173397504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3399040"/>
        <c:crosses val="autoZero"/>
        <c:auto val="1"/>
        <c:lblAlgn val="ctr"/>
        <c:lblOffset val="1000"/>
      </c:catAx>
      <c:valAx>
        <c:axId val="173399040"/>
        <c:scaling>
          <c:orientation val="minMax"/>
        </c:scaling>
        <c:delete val="1"/>
        <c:axPos val="b"/>
        <c:numFmt formatCode="General" sourceLinked="1"/>
        <c:tickLblPos val="none"/>
        <c:crossAx val="17339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pieChart>
        <c:varyColors val="1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>
                <a:alpha val="40000"/>
              </a:srgbClr>
            </a:solidFill>
            <a:ln w="63500" cap="rnd">
              <a:solidFill>
                <a:srgbClr val="9966FF"/>
              </a:solidFill>
              <a:round/>
            </a:ln>
            <a:effectLst/>
          </c:spPr>
          <c:dPt>
            <c:idx val="0"/>
            <c:spPr>
              <a:solidFill>
                <a:srgbClr val="FF414D">
                  <a:alpha val="40000"/>
                </a:srgbClr>
              </a:solidFill>
              <a:ln w="63500" cap="rnd">
                <a:solidFill>
                  <a:srgbClr val="FF414D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32D-4981-810D-8B3045C60E1A}"/>
              </c:ext>
            </c:extLst>
          </c:dPt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0.99845999999999979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32D-4981-810D-8B3045C60E1A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0.99845999999999979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32D-4981-810D-8B3045C60E1A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0.99845999999999979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32D-4981-810D-8B3045C60E1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cat>
            <c:strRef>
              <c:f>Sheet1!$A$2:$A$2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0.99845999999999979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32D-4981-810D-8B3045C60E1A}"/>
            </c:ext>
          </c:extLst>
        </c:ser>
        <c:dLbls/>
        <c:firstSliceAng val="0"/>
      </c:pieChart>
      <c:spPr>
        <a:noFill/>
        <a:ln w="25400"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모델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-7.9138000000000002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3D2-4C15-8329-0C34938DA512}"/>
            </c:ext>
          </c:extLst>
        </c:ser>
        <c:dLbls>
          <c:showVal val="1"/>
        </c:dLbls>
        <c:gapWidth val="100"/>
        <c:axId val="173638784"/>
        <c:axId val="173640320"/>
      </c:barChart>
      <c:catAx>
        <c:axId val="173638784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3640320"/>
        <c:crosses val="autoZero"/>
        <c:auto val="1"/>
        <c:lblAlgn val="ctr"/>
        <c:lblOffset val="1000"/>
      </c:catAx>
      <c:valAx>
        <c:axId val="173640320"/>
        <c:scaling>
          <c:orientation val="minMax"/>
        </c:scaling>
        <c:delete val="1"/>
        <c:axPos val="b"/>
        <c:numFmt formatCode="General" sourceLinked="1"/>
        <c:tickLblPos val="none"/>
        <c:crossAx val="17363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1A78A"/>
            </a:solidFill>
            <a:ln>
              <a:noFill/>
            </a:ln>
            <a:effectLst/>
          </c:spPr>
          <c:dPt>
            <c:idx val="0"/>
            <c:spPr>
              <a:solidFill>
                <a:srgbClr val="F1A78A">
                  <a:alpha val="5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A0C-497A-98D6-38F6544E6BC2}"/>
              </c:ext>
            </c:extLst>
          </c:dPt>
          <c:dPt>
            <c:idx val="1"/>
            <c:spPr>
              <a:solidFill>
                <a:srgbClr val="F1A78A">
                  <a:alpha val="6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A0C-497A-98D6-38F6544E6BC2}"/>
              </c:ext>
            </c:extLst>
          </c:dPt>
          <c:dPt>
            <c:idx val="2"/>
            <c:spPr>
              <a:solidFill>
                <a:srgbClr val="F1A78A">
                  <a:alpha val="7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A0C-497A-98D6-38F6544E6BC2}"/>
              </c:ext>
            </c:extLst>
          </c:dPt>
          <c:dPt>
            <c:idx val="3"/>
            <c:spPr>
              <a:solidFill>
                <a:srgbClr val="F1A78A">
                  <a:alpha val="8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A0C-497A-98D6-38F6544E6BC2}"/>
              </c:ext>
            </c:extLst>
          </c:dPt>
          <c:dPt>
            <c:idx val="4"/>
            <c:spPr>
              <a:solidFill>
                <a:srgbClr val="F1A78A">
                  <a:alpha val="90000"/>
                </a:srgb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A0C-497A-98D6-38F6544E6B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1500" b="0" i="0" u="none" strike="noStrike" kern="1200" spc="-30" baseline="0">
                    <a:solidFill>
                      <a:srgbClr val="F1A78A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보육</c:v>
                </c:pt>
                <c:pt idx="1">
                  <c:v>양육</c:v>
                </c:pt>
                <c:pt idx="2">
                  <c:v>육아</c:v>
                </c:pt>
                <c:pt idx="3">
                  <c:v>임신</c:v>
                </c:pt>
                <c:pt idx="4">
                  <c:v>지원</c:v>
                </c:pt>
                <c:pt idx="5">
                  <c:v>장려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</c:v>
                </c:pt>
                <c:pt idx="1">
                  <c:v>18</c:v>
                </c:pt>
                <c:pt idx="2">
                  <c:v>28</c:v>
                </c:pt>
                <c:pt idx="3">
                  <c:v>32</c:v>
                </c:pt>
                <c:pt idx="4">
                  <c:v>37</c:v>
                </c:pt>
                <c:pt idx="5">
                  <c:v>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A0C-497A-98D6-38F6544E6BC2}"/>
            </c:ext>
          </c:extLst>
        </c:ser>
        <c:dLbls>
          <c:showVal val="1"/>
        </c:dLbls>
        <c:gapWidth val="100"/>
        <c:axId val="153217280"/>
        <c:axId val="131862528"/>
      </c:barChart>
      <c:catAx>
        <c:axId val="153217280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3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1862528"/>
        <c:crosses val="autoZero"/>
        <c:auto val="1"/>
        <c:lblAlgn val="ctr"/>
        <c:lblOffset val="100"/>
      </c:catAx>
      <c:valAx>
        <c:axId val="131862528"/>
        <c:scaling>
          <c:orientation val="minMax"/>
        </c:scaling>
        <c:delete val="1"/>
        <c:axPos val="b"/>
        <c:numFmt formatCode="General" sourceLinked="1"/>
        <c:tickLblPos val="none"/>
        <c:crossAx val="153217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0.18005710672616679"/>
          <c:y val="5.6847021571023872E-2"/>
          <c:w val="0.66952297479760259"/>
          <c:h val="0.826338538775936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Pt>
            <c:idx val="0"/>
            <c:spPr>
              <a:solidFill>
                <a:srgbClr val="FF414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594-4666-9497-2AAB12512E5D}"/>
              </c:ext>
            </c:extLst>
          </c:dPt>
          <c:dPt>
            <c:idx val="1"/>
            <c:spPr>
              <a:solidFill>
                <a:srgbClr val="FF414D">
                  <a:alpha val="4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594-4666-9497-2AAB12512E5D}"/>
              </c:ext>
            </c:extLst>
          </c:dPt>
          <c:dLbls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출산 공약 포함</c:v>
                </c:pt>
                <c:pt idx="1">
                  <c:v>출산 공약 미포함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0.74806201600000088</c:v>
                </c:pt>
                <c:pt idx="1">
                  <c:v>0.251937984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6594-4666-9497-2AAB12512E5D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spPr>
        <a:noFill/>
        <a:effectLst/>
      </c:spPr>
      <c:txPr>
        <a:bodyPr/>
        <a:lstStyle/>
        <a:p>
          <a:pPr>
            <a:defRPr sz="1500" baseline="0">
              <a:solidFill>
                <a:schemeClr val="tx1">
                  <a:lumMod val="85000"/>
                  <a:lumOff val="1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0.18005710672616682"/>
          <c:y val="5.6847021571023872E-2"/>
          <c:w val="0.66952297479760259"/>
          <c:h val="0.8263385387759364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Pt>
            <c:idx val="0"/>
            <c:spPr>
              <a:solidFill>
                <a:srgbClr val="FF414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3C-4183-8136-2D31DB5E8687}"/>
              </c:ext>
            </c:extLst>
          </c:dPt>
          <c:dPt>
            <c:idx val="1"/>
            <c:spPr>
              <a:solidFill>
                <a:srgbClr val="FF414D">
                  <a:alpha val="4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3C-4183-8136-2D31DB5E8687}"/>
              </c:ext>
            </c:extLst>
          </c:dPt>
          <c:dLbls>
            <c:dLbl>
              <c:idx val="1"/>
              <c:layout>
                <c:manualLayout>
                  <c:x val="0"/>
                  <c:y val="1.2698323821255537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43%</a:t>
                    </a:r>
                  </a:p>
                </c:rich>
              </c:tx>
              <c:showVal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33C-4183-8136-2D31DB5E8687}"/>
                </c:ext>
              </c:extLst>
            </c:dLbl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출산 공약 포함</c:v>
                </c:pt>
                <c:pt idx="1">
                  <c:v>출산 공약 미포함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0.57199999999999995</c:v>
                </c:pt>
                <c:pt idx="1">
                  <c:v>0.54600000000000004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F33C-4183-8136-2D31DB5E8687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spPr>
        <a:noFill/>
        <a:effectLst/>
      </c:spPr>
      <c:txPr>
        <a:bodyPr/>
        <a:lstStyle/>
        <a:p>
          <a:pPr>
            <a:defRPr sz="1500" baseline="0">
              <a:solidFill>
                <a:schemeClr val="tx1">
                  <a:lumMod val="85000"/>
                  <a:lumOff val="1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0.33047706408869143"/>
          <c:y val="2.8195154895346995E-2"/>
          <c:w val="0.59482036513589953"/>
          <c:h val="0.951017148540204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수치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950-420D-999D-128689112216}"/>
              </c:ext>
            </c:extLst>
          </c:dPt>
          <c:dPt>
            <c:idx val="1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950-420D-999D-128689112216}"/>
              </c:ext>
            </c:extLst>
          </c:dPt>
          <c:dPt>
            <c:idx val="2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950-420D-999D-128689112216}"/>
              </c:ext>
            </c:extLst>
          </c:dPt>
          <c:dPt>
            <c:idx val="3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950-420D-999D-128689112216}"/>
              </c:ext>
            </c:extLst>
          </c:dPt>
          <c:dPt>
            <c:idx val="4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950-420D-999D-128689112216}"/>
              </c:ext>
            </c:extLst>
          </c:dPt>
          <c:dPt>
            <c:idx val="5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4950-420D-999D-128689112216}"/>
              </c:ext>
            </c:extLst>
          </c:dPt>
          <c:dPt>
            <c:idx val="6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4950-420D-999D-128689112216}"/>
              </c:ext>
            </c:extLst>
          </c:dPt>
          <c:dPt>
            <c:idx val="7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4950-420D-999D-128689112216}"/>
              </c:ext>
            </c:extLst>
          </c:dPt>
          <c:dPt>
            <c:idx val="8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4950-420D-999D-128689112216}"/>
              </c:ext>
            </c:extLst>
          </c:dPt>
          <c:dLbls>
            <c:dLbl>
              <c:idx val="6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7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dLbl>
              <c:idx val="8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ko-KR" sz="1000" b="0" i="0" u="none" strike="noStrike" kern="1200" spc="-30" baseline="0">
                      <a:solidFill>
                        <a:schemeClr val="bg1"/>
                      </a:solidFill>
                      <a:latin typeface="G마켓 산스 Bold" pitchFamily="50" charset="-127"/>
                      <a:ea typeface="G마켓 산스 Bold" pitchFamily="50" charset="-127"/>
                      <a:cs typeface="KoPubWorld돋움체 Light" panose="00000300000000000000" pitchFamily="2" charset="-127"/>
                    </a:defRPr>
                  </a:pPr>
                  <a:endParaRPr lang="ko-KR"/>
                </a:p>
              </c:txPr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2500" b="0" i="0" u="none" strike="noStrike" kern="1200" spc="-30" baseline="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showVal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Sheet1!$A$2:$A$10</c:f>
              <c:strCache>
                <c:ptCount val="9"/>
                <c:pt idx="0">
                  <c:v>개인의 즐거움을 위해</c:v>
                </c:pt>
                <c:pt idx="1">
                  <c:v>마음의 안정과 휴식을 위해</c:v>
                </c:pt>
                <c:pt idx="2">
                  <c:v>스트레스 해소를 위해</c:v>
                </c:pt>
                <c:pt idx="3">
                  <c:v>건강을 위해</c:v>
                </c:pt>
                <c:pt idx="4">
                  <c:v>시간을 보내기 위해</c:v>
                </c:pt>
                <c:pt idx="5">
                  <c:v>자기 만족을 위해</c:v>
                </c:pt>
                <c:pt idx="6">
                  <c:v>가족과 시간을 함께하기 위해</c:v>
                </c:pt>
                <c:pt idx="7">
                  <c:v>자기 계발을 위해</c:v>
                </c:pt>
                <c:pt idx="8">
                  <c:v>대인 관계교제를 위해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0.40600000000000008</c:v>
                </c:pt>
                <c:pt idx="1">
                  <c:v>0.20400000000000001</c:v>
                </c:pt>
                <c:pt idx="2">
                  <c:v>0.128</c:v>
                </c:pt>
                <c:pt idx="3">
                  <c:v>7.7000000000000055E-2</c:v>
                </c:pt>
                <c:pt idx="4">
                  <c:v>7.2000000000000064E-2</c:v>
                </c:pt>
                <c:pt idx="5">
                  <c:v>5.2000000000000032E-2</c:v>
                </c:pt>
                <c:pt idx="6">
                  <c:v>2.4000000000000014E-2</c:v>
                </c:pt>
                <c:pt idx="7">
                  <c:v>1.9000000000000024E-2</c:v>
                </c:pt>
                <c:pt idx="8">
                  <c:v>1.8000000000000016E-2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4950-420D-999D-128689112216}"/>
            </c:ext>
          </c:extLst>
        </c:ser>
        <c:dLbls>
          <c:showVal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5.2952353751333913E-4"/>
          <c:y val="0"/>
          <c:w val="0.76145231692550663"/>
          <c:h val="0.88727343935104097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개인의 즐거움을 위해</c:v>
                </c:pt>
              </c:strCache>
            </c:strRef>
          </c:tx>
          <c:spPr>
            <a:ln w="190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1300" b="0" i="0" u="none" strike="noStrike" kern="1200" spc="-30" baseline="0">
                    <a:solidFill>
                      <a:schemeClr val="bg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37.1</c:v>
                </c:pt>
                <c:pt idx="1">
                  <c:v>32.5</c:v>
                </c:pt>
                <c:pt idx="2">
                  <c:v>36.5</c:v>
                </c:pt>
                <c:pt idx="3">
                  <c:v>38.9</c:v>
                </c:pt>
                <c:pt idx="4">
                  <c:v>40.6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218-435D-BE2F-BCBEAD4099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마음의 안정과 휴식을 위해</c:v>
                </c:pt>
              </c:strCache>
            </c:strRef>
          </c:tx>
          <c:spPr>
            <a:ln w="190500">
              <a:solidFill>
                <a:srgbClr val="FF414D">
                  <a:alpha val="8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chemeClr val="bg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16.899999999999999</c:v>
                </c:pt>
                <c:pt idx="1">
                  <c:v>18.2</c:v>
                </c:pt>
                <c:pt idx="2">
                  <c:v>21.2</c:v>
                </c:pt>
                <c:pt idx="3">
                  <c:v>20.100000000000001</c:v>
                </c:pt>
                <c:pt idx="4">
                  <c:v>20.399999999999999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218-435D-BE2F-BCBEAD4099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스트레스 해소를 위해</c:v>
                </c:pt>
              </c:strCache>
            </c:strRef>
          </c:tx>
          <c:spPr>
            <a:ln w="190500">
              <a:solidFill>
                <a:srgbClr val="FF414D">
                  <a:alpha val="6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rgbClr val="262626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14</c:v>
                </c:pt>
                <c:pt idx="1">
                  <c:v>14.7</c:v>
                </c:pt>
                <c:pt idx="2">
                  <c:v>11.6</c:v>
                </c:pt>
                <c:pt idx="3">
                  <c:v>13.9</c:v>
                </c:pt>
                <c:pt idx="4">
                  <c:v>12.8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218-435D-BE2F-BCBEAD4099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건강을 위해</c:v>
                </c:pt>
              </c:strCache>
            </c:strRef>
          </c:tx>
          <c:spPr>
            <a:ln w="190500">
              <a:solidFill>
                <a:srgbClr val="FF414D">
                  <a:alpha val="40000"/>
                </a:srgbClr>
              </a:solidFill>
            </a:ln>
          </c:spPr>
          <c:marker>
            <c:symbol val="none"/>
          </c:marker>
          <c:dLbls>
            <c:numFmt formatCode="#,##0;[Red]\-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300">
                    <a:solidFill>
                      <a:srgbClr val="262626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dLblPos val="ctr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10.3</c:v>
                </c:pt>
                <c:pt idx="1">
                  <c:v>10.1</c:v>
                </c:pt>
                <c:pt idx="2">
                  <c:v>7.3</c:v>
                </c:pt>
                <c:pt idx="3">
                  <c:v>7.5</c:v>
                </c:pt>
                <c:pt idx="4">
                  <c:v>7.7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218-435D-BE2F-BCBEAD409917}"/>
            </c:ext>
          </c:extLst>
        </c:ser>
        <c:dLbls>
          <c:showVal val="1"/>
        </c:dLbls>
        <c:marker val="1"/>
        <c:axId val="163115776"/>
        <c:axId val="163117312"/>
      </c:lineChart>
      <c:catAx>
        <c:axId val="163115776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5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itchFamily="2" charset="-127"/>
                <a:ea typeface="KoPubWorld돋움체 Light" pitchFamily="2" charset="-127"/>
                <a:cs typeface="KoPubWorld돋움체 Light" pitchFamily="2" charset="-127"/>
              </a:defRPr>
            </a:pPr>
            <a:endParaRPr lang="ko-KR"/>
          </a:p>
        </c:txPr>
        <c:crossAx val="163117312"/>
        <c:crosses val="autoZero"/>
        <c:auto val="1"/>
        <c:lblAlgn val="ctr"/>
        <c:lblOffset val="100"/>
      </c:catAx>
      <c:valAx>
        <c:axId val="163117312"/>
        <c:scaling>
          <c:orientation val="minMax"/>
        </c:scaling>
        <c:delete val="1"/>
        <c:axPos val="l"/>
        <c:numFmt formatCode="General" sourceLinked="1"/>
        <c:tickLblPos val="none"/>
        <c:crossAx val="163115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8135917228913"/>
          <c:y val="0.22711843728330031"/>
          <c:w val="0.28802188228041514"/>
          <c:h val="0.53720508342005369"/>
        </c:manualLayout>
      </c:layout>
      <c:txPr>
        <a:bodyPr/>
        <a:lstStyle/>
        <a:p>
          <a:pPr>
            <a:defRPr sz="1500" baseline="0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defRPr>
          </a:pPr>
          <a:endParaRPr lang="ko-KR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0.99837999999999982</c:v>
                </c:pt>
                <c:pt idx="1">
                  <c:v>0.89633699999999972</c:v>
                </c:pt>
                <c:pt idx="2">
                  <c:v>0.98060999999999998</c:v>
                </c:pt>
                <c:pt idx="3">
                  <c:v>0.99975899999999973</c:v>
                </c:pt>
                <c:pt idx="4">
                  <c:v>0.99238799999999971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45-4C5D-A451-51C9F96E5C05}"/>
            </c:ext>
          </c:extLst>
        </c:ser>
        <c:ser>
          <c:idx val="5"/>
          <c:order val="4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445-4C5D-A451-51C9F96E5C05}"/>
            </c:ext>
          </c:extLst>
        </c:ser>
        <c:ser>
          <c:idx val="6"/>
          <c:order val="5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0.99837999999999982</c:v>
                </c:pt>
                <c:pt idx="1">
                  <c:v>0.89633699999999972</c:v>
                </c:pt>
                <c:pt idx="2">
                  <c:v>0.98060999999999998</c:v>
                </c:pt>
                <c:pt idx="3">
                  <c:v>0.99975899999999973</c:v>
                </c:pt>
                <c:pt idx="4">
                  <c:v>0.99238799999999971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445-4C5D-A451-51C9F96E5C05}"/>
            </c:ext>
          </c:extLst>
        </c:ser>
        <c:ser>
          <c:idx val="7"/>
          <c:order val="6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445-4C5D-A451-51C9F96E5C05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0.99837999999999982</c:v>
                </c:pt>
                <c:pt idx="1">
                  <c:v>0.89633699999999972</c:v>
                </c:pt>
                <c:pt idx="2">
                  <c:v>0.98060999999999998</c:v>
                </c:pt>
                <c:pt idx="3">
                  <c:v>0.99975899999999973</c:v>
                </c:pt>
                <c:pt idx="4">
                  <c:v>0.99238799999999971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445-4C5D-A451-51C9F96E5C05}"/>
            </c:ext>
          </c:extLst>
        </c:ser>
        <c:ser>
          <c:idx val="3"/>
          <c:order val="2"/>
          <c:tx>
            <c:strRef>
              <c:f>Sheet1!$C$1</c:f>
              <c:strCache>
                <c:ptCount val="1"/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445-4C5D-A451-51C9F96E5C05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0.99837999999999982</c:v>
                </c:pt>
                <c:pt idx="1">
                  <c:v>0.89633699999999972</c:v>
                </c:pt>
                <c:pt idx="2">
                  <c:v>0.98060999999999998</c:v>
                </c:pt>
                <c:pt idx="3">
                  <c:v>0.99975899999999973</c:v>
                </c:pt>
                <c:pt idx="4">
                  <c:v>0.99238799999999971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445-4C5D-A451-51C9F96E5C05}"/>
            </c:ext>
          </c:extLst>
        </c:ser>
        <c:dLbls>
          <c:showVal val="1"/>
        </c:dLbls>
        <c:axId val="163665408"/>
        <c:axId val="163666944"/>
      </c:radarChart>
      <c:catAx>
        <c:axId val="163665408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63666944"/>
        <c:crosses val="autoZero"/>
        <c:auto val="1"/>
        <c:lblAlgn val="ctr"/>
        <c:lblOffset val="100"/>
      </c:catAx>
      <c:valAx>
        <c:axId val="163666944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636654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0.41125686622826713"/>
          <c:y val="5.5312953723607089E-2"/>
          <c:w val="0.56368984621818707"/>
          <c:h val="0.8893740925527861"/>
        </c:manualLayout>
      </c:layout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414D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ko-KR" sz="800" b="0" i="0" u="none" strike="noStrike" kern="1200" spc="-30" baseline="0">
                    <a:solidFill>
                      <a:schemeClr val="tx1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KoPubWorld돋움체 Light" panose="00000300000000000000" pitchFamily="2" charset="-127"/>
                  </a:defRPr>
                </a:pPr>
                <a:endParaRPr lang="ko-K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문화예술관람활동</c:v>
                </c:pt>
                <c:pt idx="1">
                  <c:v>문화예술참여활동</c:v>
                </c:pt>
                <c:pt idx="2">
                  <c:v>관광활동</c:v>
                </c:pt>
                <c:pt idx="3">
                  <c:v>취미오락활동</c:v>
                </c:pt>
                <c:pt idx="4">
                  <c:v>휴식활동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9.3660000000000063E-3</c:v>
                </c:pt>
                <c:pt idx="1">
                  <c:v>2.1582E-2</c:v>
                </c:pt>
                <c:pt idx="2">
                  <c:v>-9.8430000000000028E-3</c:v>
                </c:pt>
                <c:pt idx="3">
                  <c:v>-1.3210000000000001E-2</c:v>
                </c:pt>
                <c:pt idx="4">
                  <c:v>8.2760000000000004E-3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F62-4DE7-AD4C-D32F15E65FC2}"/>
            </c:ext>
          </c:extLst>
        </c:ser>
        <c:dLbls>
          <c:showVal val="1"/>
        </c:dLbls>
        <c:gapWidth val="100"/>
        <c:axId val="163835904"/>
        <c:axId val="163837440"/>
      </c:barChart>
      <c:catAx>
        <c:axId val="163835904"/>
        <c:scaling>
          <c:orientation val="minMax"/>
        </c:scaling>
        <c:axPos val="l"/>
        <c:numFmt formatCode="General" sourceLinked="1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en-US" altLang="ko-KR" sz="1100" b="0" i="0" u="none" strike="noStrike" kern="1200" spc="-30" baseline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63837440"/>
        <c:crosses val="autoZero"/>
        <c:auto val="1"/>
        <c:lblAlgn val="ctr"/>
        <c:lblOffset val="1000"/>
      </c:catAx>
      <c:valAx>
        <c:axId val="163837440"/>
        <c:scaling>
          <c:orientation val="minMax"/>
        </c:scaling>
        <c:delete val="1"/>
        <c:axPos val="b"/>
        <c:numFmt formatCode="General" sourceLinked="1"/>
        <c:tickLblPos val="none"/>
        <c:crossAx val="163835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radarChart>
        <c:radarStyle val="marker"/>
        <c:ser>
          <c:idx val="4"/>
          <c:order val="2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numFmt formatCode="#,##0.0000_);[Red]\(#,##0.0000\)" sourceLinked="0"/>
            <c:spPr>
              <a:noFill/>
              <a:ln>
                <a:noFill/>
              </a:ln>
              <a:effectLst/>
            </c:spPr>
            <c:txPr>
              <a:bodyPr vertOverflow="overflow" horzOverflow="overflow" wrap="none" lIns="0" tIns="0" rIns="0" bIns="0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  <a:latin typeface="G마켓 산스 Bold" pitchFamily="50" charset="-127"/>
                    <a:ea typeface="G마켓 산스 Bold" pitchFamily="50" charset="-127"/>
                  </a:defRPr>
                </a:pPr>
                <a:endParaRPr lang="ko-KR"/>
              </a:p>
            </c:txPr>
            <c:showVal val="1"/>
            <c:showCatName val="1"/>
            <c:separator>
</c:separator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0.9950129999999997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A3-4058-A8FC-1C70568AEDD9}"/>
            </c:ext>
          </c:extLst>
        </c:ser>
        <c:ser>
          <c:idx val="6"/>
          <c:order val="3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0.9950129999999997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3A3-4058-A8FC-1C70568AEDD9}"/>
            </c:ext>
          </c:extLst>
        </c:ser>
        <c:ser>
          <c:idx val="2"/>
          <c:order val="1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9966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0.9950129999999997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3A3-4058-A8FC-1C70568AEDD9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FF414D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가수</c:v>
                </c:pt>
                <c:pt idx="1">
                  <c:v>연주가.국악</c:v>
                </c:pt>
                <c:pt idx="2">
                  <c:v>안무가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0.927203</c:v>
                </c:pt>
                <c:pt idx="1">
                  <c:v>0.940411</c:v>
                </c:pt>
                <c:pt idx="2">
                  <c:v>0.9950129999999997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3A3-4058-A8FC-1C70568AEDD9}"/>
            </c:ext>
          </c:extLst>
        </c:ser>
        <c:dLbls>
          <c:showVal val="1"/>
        </c:dLbls>
        <c:axId val="173269376"/>
        <c:axId val="173270912"/>
      </c:radarChart>
      <c:catAx>
        <c:axId val="173269376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173270912"/>
        <c:crosses val="autoZero"/>
        <c:auto val="1"/>
        <c:lblAlgn val="ctr"/>
        <c:lblOffset val="100"/>
      </c:catAx>
      <c:valAx>
        <c:axId val="173270912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73269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4D7D8-074A-492A-AD1F-EE217F36194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B7100-AA32-48F4-9C77-21D5B5C52F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2005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599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512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755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408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0078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50348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942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908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942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942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169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942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B7100-AA32-48F4-9C77-21D5B5C52F5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3942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317BBA-C782-40B7-8E0C-5F087707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6D5F6-BC02-41A5-B223-3CD09E1136B4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E6D328-0183-4E95-8D7B-CD0A21A5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E5D7F1-36A5-4889-AF9A-27C1AD46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E212-970F-475D-B4CC-66674DBAD5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569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5599-BBFD-4427-BFB5-9DB730270C57}" type="datetimeFigureOut">
              <a:rPr lang="ko-KR" altLang="en-US" smtClean="0"/>
              <a:pPr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93AE3-A03F-4F18-BED8-F869CEAB04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du.chosun.com/site/data/html_dir/2023/04/21/2023042102011.html" TargetMode="External"/><Relationship Id="rId2" Type="http://schemas.openxmlformats.org/officeDocument/2006/relationships/hyperlink" Target="https://ourworldindata.org/fertility-rat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B6C9D3F-5BB0-33B6-58D3-3DC345600EE9}"/>
              </a:ext>
            </a:extLst>
          </p:cNvPr>
          <p:cNvSpPr/>
          <p:nvPr/>
        </p:nvSpPr>
        <p:spPr>
          <a:xfrm>
            <a:off x="395536" y="1419622"/>
            <a:ext cx="5832648" cy="172819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FF0BD43-388D-5316-B566-E97EFE001CF6}"/>
              </a:ext>
            </a:extLst>
          </p:cNvPr>
          <p:cNvSpPr txBox="1"/>
          <p:nvPr/>
        </p:nvSpPr>
        <p:spPr>
          <a:xfrm>
            <a:off x="539551" y="1779662"/>
            <a:ext cx="54809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에스코어 드림 4 Regular"/>
              </a:rPr>
              <a:t>저출산 지원 정책 수립을 위한</a:t>
            </a:r>
            <a:r>
              <a:rPr lang="en-US" altLang="ko-KR" sz="3600" dirty="0">
                <a:latin typeface="에스코어 드림 4 Regular"/>
              </a:rPr>
              <a:t/>
            </a:r>
            <a:br>
              <a:rPr lang="en-US" altLang="ko-KR" sz="3600" dirty="0">
                <a:latin typeface="에스코어 드림 4 Regular"/>
              </a:rPr>
            </a:br>
            <a:r>
              <a:rPr lang="en-US" altLang="ko-KR" sz="3600" b="1" dirty="0">
                <a:latin typeface="에스코어 드림 4 Regular"/>
              </a:rPr>
              <a:t>‘</a:t>
            </a:r>
            <a:r>
              <a:rPr lang="ko-KR" altLang="en-US" sz="3600" b="1" dirty="0">
                <a:latin typeface="에스코어 드림 4 Regular"/>
              </a:rPr>
              <a:t>저출산</a:t>
            </a:r>
            <a:r>
              <a:rPr lang="en-US" altLang="ko-KR" sz="3600" b="1" dirty="0">
                <a:latin typeface="에스코어 드림 4 Regular"/>
              </a:rPr>
              <a:t> </a:t>
            </a:r>
            <a:r>
              <a:rPr lang="ko-KR" altLang="en-US" sz="3600" b="1" dirty="0">
                <a:latin typeface="에스코어 드림 4 Regular"/>
              </a:rPr>
              <a:t>요인 분석</a:t>
            </a:r>
            <a:r>
              <a:rPr lang="en-US" altLang="ko-KR" sz="3600" b="1" dirty="0">
                <a:latin typeface="에스코어 드림 4 Regular"/>
              </a:rPr>
              <a:t>’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BBD1FEF-C2F3-C58B-4B93-0279A931AAF6}"/>
              </a:ext>
            </a:extLst>
          </p:cNvPr>
          <p:cNvSpPr txBox="1"/>
          <p:nvPr/>
        </p:nvSpPr>
        <p:spPr>
          <a:xfrm>
            <a:off x="287524" y="3291830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2800" dirty="0"/>
              <a:t>장상윤</a:t>
            </a:r>
            <a:r>
              <a:rPr lang="en-US" altLang="ko-KR" sz="2800" dirty="0"/>
              <a:t> </a:t>
            </a:r>
            <a:r>
              <a:rPr lang="ko-KR" altLang="en-US" sz="2800" dirty="0" err="1"/>
              <a:t>정구열</a:t>
            </a:r>
            <a:r>
              <a:rPr lang="ko-KR" altLang="en-US" sz="2800" dirty="0"/>
              <a:t> 한태성 </a:t>
            </a:r>
            <a:r>
              <a:rPr lang="ko-KR" altLang="en-US" sz="2800" dirty="0" err="1"/>
              <a:t>홍재연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황준하</a:t>
            </a:r>
            <a:endParaRPr lang="en-US" altLang="ko-KR" sz="2800" dirty="0"/>
          </a:p>
        </p:txBody>
      </p:sp>
      <p:pic>
        <p:nvPicPr>
          <p:cNvPr id="17" name="Picture 6" descr="C:\Users\acorn\Desktop\ppt img\pngwing_com.png">
            <a:extLst>
              <a:ext uri="{FF2B5EF4-FFF2-40B4-BE49-F238E27FC236}">
                <a16:creationId xmlns:a16="http://schemas.microsoft.com/office/drawing/2014/main" xmlns="" id="{2EA37812-B7B9-ED79-AAC0-CF1938F7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454" y="1419622"/>
            <a:ext cx="2601042" cy="23954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C85852D-8295-C7E8-B34F-DB065D16B3D8}"/>
              </a:ext>
            </a:extLst>
          </p:cNvPr>
          <p:cNvSpPr txBox="1"/>
          <p:nvPr/>
        </p:nvSpPr>
        <p:spPr>
          <a:xfrm>
            <a:off x="4595872" y="162870"/>
            <a:ext cx="7835666" cy="988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ko-KR" altLang="en-US" sz="3000" spc="-100" dirty="0">
              <a:solidFill>
                <a:srgbClr val="F1A78A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pic>
        <p:nvPicPr>
          <p:cNvPr id="31" name="_x124061104" descr="EMB0000b9bc0cf9">
            <a:extLst>
              <a:ext uri="{FF2B5EF4-FFF2-40B4-BE49-F238E27FC236}">
                <a16:creationId xmlns:a16="http://schemas.microsoft.com/office/drawing/2014/main" xmlns="" id="{41DB13C2-7B24-3CF4-F764-E163AF52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5483" y="1621101"/>
            <a:ext cx="1242388" cy="962094"/>
          </a:xfrm>
          <a:prstGeom prst="rect">
            <a:avLst/>
          </a:prstGeom>
          <a:noFill/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29D7AEDF-3ADE-3C84-9CEC-44206C5E490F}"/>
              </a:ext>
            </a:extLst>
          </p:cNvPr>
          <p:cNvSpPr/>
          <p:nvPr/>
        </p:nvSpPr>
        <p:spPr>
          <a:xfrm>
            <a:off x="1971523" y="1300639"/>
            <a:ext cx="1390310" cy="1194363"/>
          </a:xfrm>
          <a:prstGeom prst="ellipse">
            <a:avLst/>
          </a:prstGeom>
          <a:solidFill>
            <a:srgbClr val="E99D84"/>
          </a:solidFill>
          <a:ln w="15875" cap="rnd">
            <a:solidFill>
              <a:schemeClr val="bg1">
                <a:lumMod val="95000"/>
              </a:schemeClr>
            </a:solidFill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8">
            <a:extLst>
              <a:ext uri="{FF2B5EF4-FFF2-40B4-BE49-F238E27FC236}">
                <a16:creationId xmlns:a16="http://schemas.microsoft.com/office/drawing/2014/main" xmlns="" id="{89E198C9-2B96-0276-0119-990A27F74F5A}"/>
              </a:ext>
            </a:extLst>
          </p:cNvPr>
          <p:cNvSpPr/>
          <p:nvPr/>
        </p:nvSpPr>
        <p:spPr>
          <a:xfrm>
            <a:off x="827584" y="1695974"/>
            <a:ext cx="3678186" cy="298107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152400" dir="13500000">
              <a:schemeClr val="bg1">
                <a:lumMod val="65000"/>
                <a:alpha val="3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6" name="그룹 71">
            <a:extLst>
              <a:ext uri="{FF2B5EF4-FFF2-40B4-BE49-F238E27FC236}">
                <a16:creationId xmlns:a16="http://schemas.microsoft.com/office/drawing/2014/main" xmlns="" id="{B95E26E9-B53E-A890-C93C-11944006C368}"/>
              </a:ext>
            </a:extLst>
          </p:cNvPr>
          <p:cNvGrpSpPr/>
          <p:nvPr/>
        </p:nvGrpSpPr>
        <p:grpSpPr>
          <a:xfrm>
            <a:off x="1804029" y="1622213"/>
            <a:ext cx="1725296" cy="366799"/>
            <a:chOff x="471482" y="1390934"/>
            <a:chExt cx="4043874" cy="466703"/>
          </a:xfrm>
          <a:solidFill>
            <a:srgbClr val="E99D84"/>
          </a:solidFill>
        </p:grpSpPr>
        <p:sp>
          <p:nvSpPr>
            <p:cNvPr id="35" name="모서리가 둥근 직사각형 11">
              <a:extLst>
                <a:ext uri="{FF2B5EF4-FFF2-40B4-BE49-F238E27FC236}">
                  <a16:creationId xmlns:a16="http://schemas.microsoft.com/office/drawing/2014/main" xmlns="" id="{D045192D-8CE7-89E0-6F50-5E98842E4797}"/>
                </a:ext>
              </a:extLst>
            </p:cNvPr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chemeClr val="bg1"/>
              </a:solidFill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36" name="Picture 2" descr="C:\Users\Administrator\Desktop\미래부가치평가\그림3.png">
              <a:extLst>
                <a:ext uri="{FF2B5EF4-FFF2-40B4-BE49-F238E27FC236}">
                  <a16:creationId xmlns:a16="http://schemas.microsoft.com/office/drawing/2014/main" xmlns="" id="{4498C551-074D-61C4-DA3C-BB6C0BAAB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grpFill/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7E9F8C86-C6AD-CA5A-4AEB-6320518C6780}"/>
                </a:ext>
              </a:extLst>
            </p:cNvPr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pFill/>
            <a:ln w="22225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8" name="자유형 14">
              <a:extLst>
                <a:ext uri="{FF2B5EF4-FFF2-40B4-BE49-F238E27FC236}">
                  <a16:creationId xmlns:a16="http://schemas.microsoft.com/office/drawing/2014/main" xmlns="" id="{07F6A83E-4840-5E09-C541-493AFFAD35E3}"/>
                </a:ext>
              </a:extLst>
            </p:cNvPr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 15">
              <a:extLst>
                <a:ext uri="{FF2B5EF4-FFF2-40B4-BE49-F238E27FC236}">
                  <a16:creationId xmlns:a16="http://schemas.microsoft.com/office/drawing/2014/main" xmlns="" id="{9C17ED69-9B75-F9EF-590E-0F9844D23D3C}"/>
                </a:ext>
              </a:extLst>
            </p:cNvPr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제목 114">
            <a:extLst>
              <a:ext uri="{FF2B5EF4-FFF2-40B4-BE49-F238E27FC236}">
                <a16:creationId xmlns:a16="http://schemas.microsoft.com/office/drawing/2014/main" xmlns="" id="{C3881304-0553-B07B-012E-D54B3643E7AA}"/>
              </a:ext>
            </a:extLst>
          </p:cNvPr>
          <p:cNvSpPr txBox="1">
            <a:spLocks/>
          </p:cNvSpPr>
          <p:nvPr/>
        </p:nvSpPr>
        <p:spPr>
          <a:xfrm>
            <a:off x="1616919" y="1693315"/>
            <a:ext cx="2099517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공약 전체</a:t>
            </a:r>
          </a:p>
        </p:txBody>
      </p:sp>
      <p:sp>
        <p:nvSpPr>
          <p:cNvPr id="41" name="제목 114">
            <a:extLst>
              <a:ext uri="{FF2B5EF4-FFF2-40B4-BE49-F238E27FC236}">
                <a16:creationId xmlns:a16="http://schemas.microsoft.com/office/drawing/2014/main" xmlns="" id="{179ACF35-36BC-741E-CA40-24FF33466C4F}"/>
              </a:ext>
            </a:extLst>
          </p:cNvPr>
          <p:cNvSpPr txBox="1">
            <a:spLocks/>
          </p:cNvSpPr>
          <p:nvPr/>
        </p:nvSpPr>
        <p:spPr>
          <a:xfrm>
            <a:off x="2158075" y="1369187"/>
            <a:ext cx="1017205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출산</a:t>
            </a:r>
          </a:p>
        </p:txBody>
      </p:sp>
      <p:pic>
        <p:nvPicPr>
          <p:cNvPr id="42" name="Picture 7" descr="C:\PythonWork\PycharmWork\ProjectTeam1\data\csv\출산_est_all.png">
            <a:extLst>
              <a:ext uri="{FF2B5EF4-FFF2-40B4-BE49-F238E27FC236}">
                <a16:creationId xmlns:a16="http://schemas.microsoft.com/office/drawing/2014/main" xmlns="" id="{0438A798-AD71-AB49-2247-419757DA5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782" y="2168472"/>
            <a:ext cx="2457791" cy="2263499"/>
          </a:xfrm>
          <a:prstGeom prst="rect">
            <a:avLst/>
          </a:prstGeom>
          <a:noFill/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6CB78D0B-6338-1CC6-D645-6EC326AF9C3D}"/>
              </a:ext>
            </a:extLst>
          </p:cNvPr>
          <p:cNvSpPr/>
          <p:nvPr/>
        </p:nvSpPr>
        <p:spPr>
          <a:xfrm>
            <a:off x="5782168" y="1300639"/>
            <a:ext cx="1390310" cy="1194363"/>
          </a:xfrm>
          <a:prstGeom prst="ellipse">
            <a:avLst/>
          </a:prstGeom>
          <a:solidFill>
            <a:srgbClr val="E99D84"/>
          </a:solidFill>
          <a:ln w="15875" cap="rnd">
            <a:solidFill>
              <a:schemeClr val="bg1">
                <a:lumMod val="95000"/>
              </a:schemeClr>
            </a:solidFill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8">
            <a:extLst>
              <a:ext uri="{FF2B5EF4-FFF2-40B4-BE49-F238E27FC236}">
                <a16:creationId xmlns:a16="http://schemas.microsoft.com/office/drawing/2014/main" xmlns="" id="{E73AF8B1-61C7-F7BF-9D94-0B2BCEB72EF4}"/>
              </a:ext>
            </a:extLst>
          </p:cNvPr>
          <p:cNvSpPr/>
          <p:nvPr/>
        </p:nvSpPr>
        <p:spPr>
          <a:xfrm>
            <a:off x="4638230" y="1695558"/>
            <a:ext cx="3678186" cy="29814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innerShdw blurRad="152400" dir="13500000">
              <a:schemeClr val="bg1">
                <a:lumMod val="65000"/>
                <a:alpha val="3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8" name="그룹 81">
            <a:extLst>
              <a:ext uri="{FF2B5EF4-FFF2-40B4-BE49-F238E27FC236}">
                <a16:creationId xmlns:a16="http://schemas.microsoft.com/office/drawing/2014/main" xmlns="" id="{1D28FFF2-720D-F92C-95D8-FBE22C6AB163}"/>
              </a:ext>
            </a:extLst>
          </p:cNvPr>
          <p:cNvGrpSpPr/>
          <p:nvPr/>
        </p:nvGrpSpPr>
        <p:grpSpPr>
          <a:xfrm>
            <a:off x="5612271" y="1621797"/>
            <a:ext cx="1730104" cy="366799"/>
            <a:chOff x="471482" y="1390934"/>
            <a:chExt cx="4043874" cy="466703"/>
          </a:xfrm>
          <a:solidFill>
            <a:srgbClr val="E99D84"/>
          </a:solidFill>
        </p:grpSpPr>
        <p:sp>
          <p:nvSpPr>
            <p:cNvPr id="46" name="모서리가 둥근 직사각형 26">
              <a:extLst>
                <a:ext uri="{FF2B5EF4-FFF2-40B4-BE49-F238E27FC236}">
                  <a16:creationId xmlns:a16="http://schemas.microsoft.com/office/drawing/2014/main" xmlns="" id="{9865B138-26F4-45E8-C0B4-97342FD4026C}"/>
                </a:ext>
              </a:extLst>
            </p:cNvPr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grpFill/>
            <a:ln w="6350">
              <a:solidFill>
                <a:schemeClr val="bg1"/>
              </a:solidFill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47" name="Picture 2" descr="C:\Users\Administrator\Desktop\미래부가치평가\그림3.png">
              <a:extLst>
                <a:ext uri="{FF2B5EF4-FFF2-40B4-BE49-F238E27FC236}">
                  <a16:creationId xmlns:a16="http://schemas.microsoft.com/office/drawing/2014/main" xmlns="" id="{29D19065-D101-9900-5933-A16FE1FE6D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grpFill/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B3919DC-5238-8219-347C-E7019660E79E}"/>
                </a:ext>
              </a:extLst>
            </p:cNvPr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pFill/>
            <a:ln w="22225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9" name="자유형 29">
              <a:extLst>
                <a:ext uri="{FF2B5EF4-FFF2-40B4-BE49-F238E27FC236}">
                  <a16:creationId xmlns:a16="http://schemas.microsoft.com/office/drawing/2014/main" xmlns="" id="{A1456FDC-F73C-2CB9-F65F-1EE4C4C6EAB1}"/>
                </a:ext>
              </a:extLst>
            </p:cNvPr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30">
              <a:extLst>
                <a:ext uri="{FF2B5EF4-FFF2-40B4-BE49-F238E27FC236}">
                  <a16:creationId xmlns:a16="http://schemas.microsoft.com/office/drawing/2014/main" xmlns="" id="{B8C71D65-74A0-06BC-6F2B-6274A98CBAD1}"/>
                </a:ext>
              </a:extLst>
            </p:cNvPr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제목 114">
            <a:extLst>
              <a:ext uri="{FF2B5EF4-FFF2-40B4-BE49-F238E27FC236}">
                <a16:creationId xmlns:a16="http://schemas.microsoft.com/office/drawing/2014/main" xmlns="" id="{5E194C11-0043-826E-FD87-BD184B0B0F36}"/>
              </a:ext>
            </a:extLst>
          </p:cNvPr>
          <p:cNvSpPr txBox="1">
            <a:spLocks/>
          </p:cNvSpPr>
          <p:nvPr/>
        </p:nvSpPr>
        <p:spPr>
          <a:xfrm>
            <a:off x="5457284" y="1692899"/>
            <a:ext cx="2040078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키워드의 앞 뒤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단어</a:t>
            </a:r>
          </a:p>
        </p:txBody>
      </p:sp>
      <p:sp>
        <p:nvSpPr>
          <p:cNvPr id="52" name="제목 114">
            <a:extLst>
              <a:ext uri="{FF2B5EF4-FFF2-40B4-BE49-F238E27FC236}">
                <a16:creationId xmlns:a16="http://schemas.microsoft.com/office/drawing/2014/main" xmlns="" id="{43621855-4756-BC1E-1802-416531BAFFB3}"/>
              </a:ext>
            </a:extLst>
          </p:cNvPr>
          <p:cNvSpPr txBox="1">
            <a:spLocks/>
          </p:cNvSpPr>
          <p:nvPr/>
        </p:nvSpPr>
        <p:spPr>
          <a:xfrm>
            <a:off x="5968721" y="1369187"/>
            <a:ext cx="1017205" cy="24014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latinLnBrk="0" hangingPunct="0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출산</a:t>
            </a:r>
          </a:p>
        </p:txBody>
      </p:sp>
      <p:pic>
        <p:nvPicPr>
          <p:cNvPr id="53" name="Picture 6" descr="C:\PythonWork\PycharmWork\ProjectTeam1\data\csv\출산_est_word.png">
            <a:extLst>
              <a:ext uri="{FF2B5EF4-FFF2-40B4-BE49-F238E27FC236}">
                <a16:creationId xmlns:a16="http://schemas.microsoft.com/office/drawing/2014/main" xmlns="" id="{E20BF141-9E35-6301-A9AA-320BE3E5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48427" y="2168472"/>
            <a:ext cx="2457791" cy="226349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6B36095-C2A6-49F4-771F-4E0408CA2A55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8EB0C06-7182-4921-C38C-E56B012688E6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9A6A3F-FCBD-6274-8C98-0110DB1A5C06}"/>
              </a:ext>
            </a:extLst>
          </p:cNvPr>
          <p:cNvSpPr txBox="1"/>
          <p:nvPr/>
        </p:nvSpPr>
        <p:spPr>
          <a:xfrm>
            <a:off x="826783" y="521518"/>
            <a:ext cx="547137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선거 당선자 공약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xmlns="" val="136351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부처별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’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단어가 들어간 정책 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3A52760-7566-2193-F3ED-858E4A0AEFB8}"/>
              </a:ext>
            </a:extLst>
          </p:cNvPr>
          <p:cNvGrpSpPr/>
          <p:nvPr/>
        </p:nvGrpSpPr>
        <p:grpSpPr>
          <a:xfrm>
            <a:off x="2526503" y="991793"/>
            <a:ext cx="4090994" cy="4090994"/>
            <a:chOff x="52378" y="1000114"/>
            <a:chExt cx="4090994" cy="4090994"/>
          </a:xfrm>
        </p:grpSpPr>
        <p:pic>
          <p:nvPicPr>
            <p:cNvPr id="1026" name="Picture 2" descr="C:\Users\acorn\Desktop\birthrate_wordcloud\부처별 출산 정책 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378" y="1000114"/>
              <a:ext cx="4090994" cy="4090994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2174501" y="1111085"/>
              <a:ext cx="825863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2CED2"/>
                  </a:solidFill>
                  <a:ea typeface="에스코어 드림 9 Black" panose="020B0A03030302020204" pitchFamily="34" charset="-127"/>
                </a:rPr>
                <a:t>보건복지부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2CED2"/>
                </a:solidFill>
                <a:ea typeface="에스코어 드림 9 Black" panose="020B0A03030302020204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71538" y="3786196"/>
              <a:ext cx="569383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6891A"/>
                  </a:solidFill>
                  <a:ea typeface="에스코어 드림 9 Black" panose="020B0A03030302020204" pitchFamily="34" charset="-127"/>
                </a:rPr>
                <a:t>교육부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6891A"/>
                </a:solidFill>
                <a:ea typeface="에스코어 드림 9 Black" panose="020B0A03030302020204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24966" y="4083918"/>
              <a:ext cx="569383" cy="246219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just"/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BFC6F3"/>
                  </a:solidFill>
                  <a:ea typeface="에스코어 드림 9 Black" panose="020B0A03030302020204" pitchFamily="34" charset="-127"/>
                </a:rPr>
                <a:t>여가부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C6F3"/>
                </a:solidFill>
                <a:ea typeface="에스코어 드림 9 Black" panose="020B0A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corn\Desktop\ppt img\wc_biz_보건복지부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524295"/>
            <a:ext cx="2792522" cy="25717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C:\Users\acorn\Desktop\ppt img\wc_biz_교육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24296"/>
            <a:ext cx="2786082" cy="25658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 descr="C:\Users\acorn\Desktop\ppt img\wc_biz_여성가족부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2198" y="1530232"/>
            <a:ext cx="2857520" cy="255990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주요 부처별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AB99A"/>
                </a:solidFill>
                <a:ea typeface="에스코어 드림 9 Black" panose="020B0A03030302020204" pitchFamily="34" charset="-127"/>
              </a:rPr>
              <a:t>워드클라우드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AB99A"/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192D5A1-B0B3-4D43-1DA0-57CAA52F3E57}"/>
              </a:ext>
            </a:extLst>
          </p:cNvPr>
          <p:cNvSpPr/>
          <p:nvPr/>
        </p:nvSpPr>
        <p:spPr>
          <a:xfrm>
            <a:off x="680559" y="1131590"/>
            <a:ext cx="1847522" cy="341276"/>
          </a:xfrm>
          <a:prstGeom prst="rect">
            <a:avLst/>
          </a:prstGeom>
          <a:solidFill>
            <a:srgbClr val="FAB99A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보건복지부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93BCF9F-B5CD-E2EB-77AB-7508CE73CFA3}"/>
              </a:ext>
            </a:extLst>
          </p:cNvPr>
          <p:cNvSpPr/>
          <p:nvPr/>
        </p:nvSpPr>
        <p:spPr>
          <a:xfrm>
            <a:off x="3563888" y="1143348"/>
            <a:ext cx="1847522" cy="341276"/>
          </a:xfrm>
          <a:prstGeom prst="rect">
            <a:avLst/>
          </a:prstGeom>
          <a:solidFill>
            <a:srgbClr val="FAB99A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교육부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D16FA8E-458F-63B6-97F2-0F0F920CE690}"/>
              </a:ext>
            </a:extLst>
          </p:cNvPr>
          <p:cNvSpPr/>
          <p:nvPr/>
        </p:nvSpPr>
        <p:spPr>
          <a:xfrm>
            <a:off x="6577197" y="1137127"/>
            <a:ext cx="1847522" cy="341276"/>
          </a:xfrm>
          <a:prstGeom prst="rect">
            <a:avLst/>
          </a:prstGeom>
          <a:solidFill>
            <a:srgbClr val="FAB99A"/>
          </a:solidFill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에스코어 드림 9 Black" panose="020B0A03030302020204" pitchFamily="34" charset="-127"/>
              </a:rPr>
              <a:t>여성가족부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8CA03BD8-5943-C1DA-8E0C-0806BB8E3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5350" y="699542"/>
            <a:ext cx="7213300" cy="438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정책 인지도</a:t>
            </a:r>
          </a:p>
        </p:txBody>
      </p:sp>
    </p:spTree>
    <p:extLst>
      <p:ext uri="{BB962C8B-B14F-4D97-AF65-F5344CB8AC3E}">
        <p14:creationId xmlns:p14="http://schemas.microsoft.com/office/powerpoint/2010/main" xmlns="" val="347531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8763AA-A178-D268-287F-85ED603ED3A9}"/>
              </a:ext>
            </a:extLst>
          </p:cNvPr>
          <p:cNvSpPr txBox="1"/>
          <p:nvPr/>
        </p:nvSpPr>
        <p:spPr>
          <a:xfrm>
            <a:off x="395536" y="368301"/>
            <a:ext cx="3087566" cy="9888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ko-KR" altLang="en-US" sz="3000" spc="-100" dirty="0">
              <a:solidFill>
                <a:srgbClr val="F1A78A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5" name="그룹 31">
            <a:extLst>
              <a:ext uri="{FF2B5EF4-FFF2-40B4-BE49-F238E27FC236}">
                <a16:creationId xmlns:a16="http://schemas.microsoft.com/office/drawing/2014/main" xmlns="" id="{7C780289-8727-D7DC-A345-A1CF28CB785F}"/>
              </a:ext>
            </a:extLst>
          </p:cNvPr>
          <p:cNvGrpSpPr/>
          <p:nvPr/>
        </p:nvGrpSpPr>
        <p:grpSpPr>
          <a:xfrm>
            <a:off x="1653884" y="947901"/>
            <a:ext cx="5836231" cy="4035264"/>
            <a:chOff x="3864806" y="862717"/>
            <a:chExt cx="7667308" cy="5301300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xmlns="" id="{EA2F6D38-3093-28B1-7687-5029549D8F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2400844627"/>
                </p:ext>
              </p:extLst>
            </p:nvPr>
          </p:nvGraphicFramePr>
          <p:xfrm>
            <a:off x="3864806" y="862717"/>
            <a:ext cx="76673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xmlns="" id="{0089B4D8-5D91-CC86-8316-E4443FE19C3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3914065126"/>
                </p:ext>
              </p:extLst>
            </p:nvPr>
          </p:nvGraphicFramePr>
          <p:xfrm>
            <a:off x="3864806" y="3644017"/>
            <a:ext cx="76673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12D4E3-FF71-1DED-32BE-5DADBA6862B1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1580709-FD2E-C5FE-80EC-B2BC38438CC0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C1BD37-3440-79B9-30B3-B378F8BA5AD7}"/>
              </a:ext>
            </a:extLst>
          </p:cNvPr>
          <p:cNvSpPr txBox="1"/>
          <p:nvPr/>
        </p:nvSpPr>
        <p:spPr>
          <a:xfrm>
            <a:off x="826783" y="521518"/>
            <a:ext cx="531748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선거 당선자 공약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9D84"/>
                </a:solidFill>
                <a:ea typeface="에스코어 드림 9 Black" panose="020B0A03030302020204" pitchFamily="34" charset="-127"/>
              </a:rPr>
              <a:t>텍스트마이닝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9D84"/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754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xmlns="" id="{51ACA070-49F8-B0FE-79F4-CA41DA7A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134463737"/>
              </p:ext>
            </p:extLst>
          </p:nvPr>
        </p:nvGraphicFramePr>
        <p:xfrm>
          <a:off x="-1" y="928677"/>
          <a:ext cx="4507019" cy="400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A127B7-F91D-4F02-206C-2E5BEEDDE8F1}"/>
              </a:ext>
            </a:extLst>
          </p:cNvPr>
          <p:cNvSpPr txBox="1"/>
          <p:nvPr/>
        </p:nvSpPr>
        <p:spPr>
          <a:xfrm>
            <a:off x="1785918" y="2500312"/>
            <a:ext cx="994198" cy="64294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선거 당선자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출산공약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포함 비율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xmlns="" id="{49C54292-CDE8-2550-3E32-79E19B994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721428349"/>
              </p:ext>
            </p:extLst>
          </p:nvPr>
        </p:nvGraphicFramePr>
        <p:xfrm>
          <a:off x="4699551" y="928677"/>
          <a:ext cx="4507019" cy="400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225A78-427E-AB69-4356-D415C148171F}"/>
              </a:ext>
            </a:extLst>
          </p:cNvPr>
          <p:cNvSpPr txBox="1"/>
          <p:nvPr/>
        </p:nvSpPr>
        <p:spPr>
          <a:xfrm>
            <a:off x="6429388" y="2428874"/>
            <a:ext cx="1154611" cy="7466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출산공약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포함 여부</a:t>
            </a:r>
            <a:endParaRPr lang="en-US" altLang="ko-KR" sz="1500" spc="-100" dirty="0">
              <a:solidFill>
                <a:srgbClr val="FF414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1500" spc="-100" dirty="0" err="1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당선율</a:t>
            </a:r>
            <a:r>
              <a:rPr lang="ko-KR" altLang="en-US" sz="1500" spc="-100" dirty="0">
                <a:solidFill>
                  <a:srgbClr val="FF414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532C92-816D-A223-3D9E-E3D7D3BC0B55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494813E-7ED0-B646-21E3-429055BBB91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7F3665-FF8A-14C8-F9E7-63F76DD445F5}"/>
              </a:ext>
            </a:extLst>
          </p:cNvPr>
          <p:cNvSpPr txBox="1"/>
          <p:nvPr/>
        </p:nvSpPr>
        <p:spPr>
          <a:xfrm>
            <a:off x="826783" y="521518"/>
            <a:ext cx="563808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2017 - 2022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선거 당선자 공약과 당선율의 관계</a:t>
            </a:r>
          </a:p>
        </p:txBody>
      </p:sp>
    </p:spTree>
    <p:extLst>
      <p:ext uri="{BB962C8B-B14F-4D97-AF65-F5344CB8AC3E}">
        <p14:creationId xmlns:p14="http://schemas.microsoft.com/office/powerpoint/2010/main" xmlns="" val="396074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33322" r="42327" b="7414"/>
          <a:stretch/>
        </p:blipFill>
        <p:spPr bwMode="auto">
          <a:xfrm>
            <a:off x="4066690" y="1497825"/>
            <a:ext cx="4587875" cy="3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r="1235"/>
          <a:stretch/>
        </p:blipFill>
        <p:spPr bwMode="auto">
          <a:xfrm>
            <a:off x="4860032" y="2246942"/>
            <a:ext cx="30480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516734"/>
            <a:ext cx="3048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 descr="C:\RWork\StatProject\Distribution of 'dugyul' by 'isTopic'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1505290"/>
            <a:ext cx="3235098" cy="32350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66910" y="1150809"/>
            <a:ext cx="1324397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정규분포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F1930E-8EE3-5B39-D07D-A17BA142A00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2C275AD-0796-9E9F-D185-3898F0363E5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413F9C-2910-9C1B-DF02-00B49DE3D2AE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공약으로 출산을 언급한 정치인의 당선율이 높을까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70123"/>
          <a:stretch/>
        </p:blipFill>
        <p:spPr bwMode="auto">
          <a:xfrm>
            <a:off x="323528" y="1428401"/>
            <a:ext cx="1588443" cy="330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13AE88-8363-CE38-2D7E-F9E487494DD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7F28E0E-4504-C6AB-1EAE-2AF9B2146ABF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7E3F0F-4B2C-C28E-E25A-BB59FF009ECD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지역구별 합계출산율과 출산공약은 관계가 있을까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FBB845-E6B1-356C-3B61-081CA31626C0}"/>
                  </a:ext>
                </a:extLst>
              </p:cNvPr>
              <p:cNvSpPr txBox="1"/>
              <p:nvPr/>
            </p:nvSpPr>
            <p:spPr>
              <a:xfrm>
                <a:off x="213463" y="1063124"/>
                <a:ext cx="1808572" cy="274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3FBB845-E6B1-356C-3B61-081CA3162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63" y="1063124"/>
                <a:ext cx="1808572" cy="274256"/>
              </a:xfrm>
              <a:prstGeom prst="rect">
                <a:avLst/>
              </a:prstGeom>
              <a:blipFill>
                <a:blip r:embed="rId4" cstate="print"/>
                <a:stretch>
                  <a:fillRect l="-2020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 descr="차트이(가) 표시된 사진&#10;&#10;자동 생성된 설명">
            <a:extLst>
              <a:ext uri="{FF2B5EF4-FFF2-40B4-BE49-F238E27FC236}">
                <a16:creationId xmlns:a16="http://schemas.microsoft.com/office/drawing/2014/main" xmlns="" id="{1BBA7E85-789D-EDAB-DD41-B703FAB21D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3878" y="1237004"/>
            <a:ext cx="3524787" cy="3524787"/>
          </a:xfrm>
          <a:prstGeom prst="rect">
            <a:avLst/>
          </a:prstGeom>
        </p:spPr>
      </p:pic>
      <p:pic>
        <p:nvPicPr>
          <p:cNvPr id="6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xmlns="" id="{DF94FD5C-1F69-953D-C14B-2A171C41F5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3332" y="1337380"/>
            <a:ext cx="3472054" cy="34720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7734"/>
            <a:ext cx="4337173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just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0.25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에서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0.32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로 더 짙은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관계로 변화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합계출산율과 당선인들의 출산공약은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점점 더 관계성을 보이고 있음을 확인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08C8DB7-0B58-BB46-1EC6-74ACC5813618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6175B11-0910-A351-468C-4C5B92385F6E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CBF400-8B05-00D7-588C-054B594F7534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지역구별 합계출산율과 출산공약은 관계가 있을까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DBFDB1E-0E01-C452-36E5-81D6BDBDF7DE}"/>
              </a:ext>
            </a:extLst>
          </p:cNvPr>
          <p:cNvGrpSpPr/>
          <p:nvPr/>
        </p:nvGrpSpPr>
        <p:grpSpPr>
          <a:xfrm>
            <a:off x="917545" y="1443899"/>
            <a:ext cx="3492413" cy="3383445"/>
            <a:chOff x="1095277" y="1563638"/>
            <a:chExt cx="3492413" cy="33834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9C8410F5-7281-0DB0-F01D-6E432472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277" y="1563638"/>
              <a:ext cx="3492413" cy="33834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B81940BD-0545-0F5C-7E31-3F6FF68ED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688" y="2117000"/>
              <a:ext cx="1008913" cy="556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E0DA044-EF30-00C4-7452-496F4758DE8B}"/>
              </a:ext>
            </a:extLst>
          </p:cNvPr>
          <p:cNvSpPr txBox="1"/>
          <p:nvPr/>
        </p:nvSpPr>
        <p:spPr>
          <a:xfrm>
            <a:off x="1666692" y="987574"/>
            <a:ext cx="2257236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2014 – 2022 (22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추가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–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출산 공약수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7858148" cy="128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155683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B84EE88-FF99-2717-2132-AA0A3C5D8E3D}"/>
              </a:ext>
            </a:extLst>
          </p:cNvPr>
          <p:cNvGrpSpPr/>
          <p:nvPr/>
        </p:nvGrpSpPr>
        <p:grpSpPr>
          <a:xfrm>
            <a:off x="471437" y="1399862"/>
            <a:ext cx="8201126" cy="3222120"/>
            <a:chOff x="471437" y="1643056"/>
            <a:chExt cx="8201126" cy="3222120"/>
          </a:xfrm>
        </p:grpSpPr>
        <p:pic>
          <p:nvPicPr>
            <p:cNvPr id="5122" name="Picture 2" descr="C:\Users\acorn\Desktop\ppt img\유아용품육아시설사교육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22127" b="22869"/>
            <a:stretch/>
          </p:blipFill>
          <p:spPr bwMode="auto">
            <a:xfrm>
              <a:off x="471437" y="1643056"/>
              <a:ext cx="8201126" cy="3222120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33DE8B8-1F24-D6E4-AF30-225505C659F9}"/>
                </a:ext>
              </a:extLst>
            </p:cNvPr>
            <p:cNvSpPr txBox="1"/>
            <p:nvPr/>
          </p:nvSpPr>
          <p:spPr>
            <a:xfrm>
              <a:off x="1431263" y="1643056"/>
              <a:ext cx="85472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유아 용품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33DE8B8-1F24-D6E4-AF30-225505C659F9}"/>
                </a:ext>
              </a:extLst>
            </p:cNvPr>
            <p:cNvSpPr txBox="1"/>
            <p:nvPr/>
          </p:nvSpPr>
          <p:spPr>
            <a:xfrm>
              <a:off x="4145907" y="1643056"/>
              <a:ext cx="85472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육아 시설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33DE8B8-1F24-D6E4-AF30-225505C659F9}"/>
                </a:ext>
              </a:extLst>
            </p:cNvPr>
            <p:cNvSpPr txBox="1"/>
            <p:nvPr/>
          </p:nvSpPr>
          <p:spPr>
            <a:xfrm>
              <a:off x="7000892" y="1643056"/>
              <a:ext cx="646331" cy="27699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에스코어 드림 9 Black" panose="020B0A03030302020204" pitchFamily="34" charset="-127"/>
                </a:rPr>
                <a:t>사교육</a:t>
              </a:r>
              <a:endPara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802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6B01C3F-C438-25C1-DDDE-3186D7FA0FDD}"/>
              </a:ext>
            </a:extLst>
          </p:cNvPr>
          <p:cNvSpPr txBox="1"/>
          <p:nvPr/>
        </p:nvSpPr>
        <p:spPr>
          <a:xfrm>
            <a:off x="1296123" y="889606"/>
            <a:ext cx="2516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BA8446-C957-1ECE-3ADE-761F5F00200F}"/>
              </a:ext>
            </a:extLst>
          </p:cNvPr>
          <p:cNvSpPr txBox="1"/>
          <p:nvPr/>
        </p:nvSpPr>
        <p:spPr>
          <a:xfrm>
            <a:off x="1891441" y="1720603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저출산 요인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F5E4AA9-A58B-5781-A71F-A16B2D8B646B}"/>
              </a:ext>
            </a:extLst>
          </p:cNvPr>
          <p:cNvSpPr txBox="1"/>
          <p:nvPr/>
        </p:nvSpPr>
        <p:spPr>
          <a:xfrm>
            <a:off x="4493082" y="835746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0E428B6-1FAD-AFA6-C6F5-D0CE4C75EBC5}"/>
              </a:ext>
            </a:extLst>
          </p:cNvPr>
          <p:cNvSpPr txBox="1"/>
          <p:nvPr/>
        </p:nvSpPr>
        <p:spPr>
          <a:xfrm>
            <a:off x="4493082" y="1512854"/>
            <a:ext cx="723275" cy="4154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프로젝트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팀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6BCF2CE-0EE2-24BF-7138-3C7FBEB6FDAD}"/>
              </a:ext>
            </a:extLst>
          </p:cNvPr>
          <p:cNvSpPr txBox="1"/>
          <p:nvPr/>
        </p:nvSpPr>
        <p:spPr>
          <a:xfrm>
            <a:off x="6226563" y="835746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D8587AB-45C1-DAE5-384A-F68DF7F4F018}"/>
              </a:ext>
            </a:extLst>
          </p:cNvPr>
          <p:cNvSpPr txBox="1"/>
          <p:nvPr/>
        </p:nvSpPr>
        <p:spPr>
          <a:xfrm>
            <a:off x="6226563" y="1500180"/>
            <a:ext cx="1037463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프로젝트 배경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67B9AB-086B-4D11-396E-F24590D1C513}"/>
              </a:ext>
            </a:extLst>
          </p:cNvPr>
          <p:cNvSpPr txBox="1"/>
          <p:nvPr/>
        </p:nvSpPr>
        <p:spPr>
          <a:xfrm>
            <a:off x="4493082" y="2088338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74140B1-AF36-0637-5619-F7F302DA1AE8}"/>
              </a:ext>
            </a:extLst>
          </p:cNvPr>
          <p:cNvSpPr txBox="1"/>
          <p:nvPr/>
        </p:nvSpPr>
        <p:spPr>
          <a:xfrm>
            <a:off x="4493082" y="2759930"/>
            <a:ext cx="1217000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저출산 요인 분석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latin typeface="나눔명조" panose="02020603020101020101" pitchFamily="18" charset="-127"/>
              <a:ea typeface="나눔스퀘어 Extra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A95CD52-A0AA-6565-92D4-0758DD0E8775}"/>
              </a:ext>
            </a:extLst>
          </p:cNvPr>
          <p:cNvSpPr txBox="1"/>
          <p:nvPr/>
        </p:nvSpPr>
        <p:spPr>
          <a:xfrm>
            <a:off x="6226563" y="2088338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D62E0F3-8C59-E8FF-CD63-C31800DF0F5B}"/>
              </a:ext>
            </a:extLst>
          </p:cNvPr>
          <p:cNvSpPr txBox="1"/>
          <p:nvPr/>
        </p:nvSpPr>
        <p:spPr>
          <a:xfrm>
            <a:off x="6226563" y="2759930"/>
            <a:ext cx="954107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팀 자체 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10B0B99-D8EB-C943-6E02-0DA2CA41F51E}"/>
              </a:ext>
            </a:extLst>
          </p:cNvPr>
          <p:cNvSpPr txBox="1"/>
          <p:nvPr/>
        </p:nvSpPr>
        <p:spPr>
          <a:xfrm>
            <a:off x="4493082" y="3168980"/>
            <a:ext cx="72968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>
              <a:defRPr sz="4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4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4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ADEC40-18B0-233D-5C62-051B01A7500B}"/>
              </a:ext>
            </a:extLst>
          </p:cNvPr>
          <p:cNvSpPr txBox="1"/>
          <p:nvPr/>
        </p:nvSpPr>
        <p:spPr>
          <a:xfrm>
            <a:off x="4493082" y="3846088"/>
            <a:ext cx="453970" cy="253916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" panose="02020603020101020101" pitchFamily="18" charset="-127"/>
                <a:ea typeface="나눔스퀘어 ExtraBold"/>
              </a:rPr>
              <a:t>부록</a:t>
            </a:r>
          </a:p>
        </p:txBody>
      </p:sp>
      <p:pic>
        <p:nvPicPr>
          <p:cNvPr id="9" name="그래픽 8" descr="아이와 함께 있는 남자 단색으로 채워진">
            <a:extLst>
              <a:ext uri="{FF2B5EF4-FFF2-40B4-BE49-F238E27FC236}">
                <a16:creationId xmlns:a16="http://schemas.microsoft.com/office/drawing/2014/main" xmlns="" id="{67E6D4D2-1B91-85E6-4F45-833A39D70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19672" y="2204096"/>
            <a:ext cx="1869616" cy="186961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C67BD51-71D0-7F34-AC6A-4095DB2B9AB3}"/>
              </a:ext>
            </a:extLst>
          </p:cNvPr>
          <p:cNvSpPr/>
          <p:nvPr/>
        </p:nvSpPr>
        <p:spPr>
          <a:xfrm>
            <a:off x="4076492" y="889606"/>
            <a:ext cx="107993" cy="32334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26569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88125" y="521518"/>
            <a:ext cx="29578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 용품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194DDD-5F8B-B571-2F74-FEA349C89C3C}"/>
              </a:ext>
            </a:extLst>
          </p:cNvPr>
          <p:cNvSpPr txBox="1"/>
          <p:nvPr/>
        </p:nvSpPr>
        <p:spPr>
          <a:xfrm>
            <a:off x="4302889" y="714362"/>
            <a:ext cx="4517583" cy="212365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      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  t value    Pr(&gt;|t|)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 0.0012776 	0.0002095 	 6.098    1.86e-09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유아동복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-0.0039445 	0.0004253 	-9.274    &lt; 2e-16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아동화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-0.0055641 	0.0005216 	-10.668   &lt; 2e-16 ***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장난감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-0.0025860 	0.0005560 	-4.651    4.02e-06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유모차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	 0.0010439 	0.0002347 	 4.448    1.02e-05 ***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C75DD75-3BCB-5635-E31A-C398EA263CE2}"/>
              </a:ext>
            </a:extLst>
          </p:cNvPr>
          <p:cNvSpPr txBox="1"/>
          <p:nvPr/>
        </p:nvSpPr>
        <p:spPr>
          <a:xfrm>
            <a:off x="4302889" y="3203500"/>
            <a:ext cx="4500594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분유와 유모차의 경우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갓난아이가 사용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유아동복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아동화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장난감의 경우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갓난아이가 사용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X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아이의 출산연도가 멀어질수록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관계로 변함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0483602-24FC-C5B5-E214-3B5EC885CAE7}"/>
              </a:ext>
            </a:extLst>
          </p:cNvPr>
          <p:cNvSpPr/>
          <p:nvPr/>
        </p:nvSpPr>
        <p:spPr>
          <a:xfrm>
            <a:off x="4302889" y="1078003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0483602-24FC-C5B5-E214-3B5EC885CAE7}"/>
              </a:ext>
            </a:extLst>
          </p:cNvPr>
          <p:cNvSpPr/>
          <p:nvPr/>
        </p:nvSpPr>
        <p:spPr>
          <a:xfrm>
            <a:off x="4302889" y="2552268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2B5E777-2E3A-F4A3-EE91-FD703FEADCE9}"/>
              </a:ext>
            </a:extLst>
          </p:cNvPr>
          <p:cNvSpPr/>
          <p:nvPr/>
        </p:nvSpPr>
        <p:spPr>
          <a:xfrm>
            <a:off x="4302889" y="1480698"/>
            <a:ext cx="4392488" cy="92869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18823AA-6509-CFF3-F7F7-1637441B1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6318"/>
          <a:stretch/>
        </p:blipFill>
        <p:spPr>
          <a:xfrm>
            <a:off x="786557" y="1310722"/>
            <a:ext cx="2949196" cy="29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22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7E1E4C3-3ADA-96CC-254A-6A165B0D05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1227334"/>
            <a:ext cx="3650296" cy="2789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88448" y="521518"/>
            <a:ext cx="295786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육아 시설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194DDD-5F8B-B571-2F74-FEA349C89C3C}"/>
              </a:ext>
            </a:extLst>
          </p:cNvPr>
          <p:cNvSpPr txBox="1"/>
          <p:nvPr/>
        </p:nvSpPr>
        <p:spPr>
          <a:xfrm>
            <a:off x="4301474" y="714362"/>
            <a:ext cx="4770858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                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  t value    Pr(&gt;|t|)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유치원납입금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5.495e-04  6.786e-05   8.097 2.81e-15 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보육시설이용료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2.911e-04  8.022e-05   3.628 0.000308  *** 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산후조리원이용료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-3.409e-03  2.385e-04  -14.290  &lt; 2e-16 ***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16954CD-4E73-412E-C35F-BDDBAA10B9F3}"/>
              </a:ext>
            </a:extLst>
          </p:cNvPr>
          <p:cNvSpPr/>
          <p:nvPr/>
        </p:nvSpPr>
        <p:spPr>
          <a:xfrm>
            <a:off x="4355975" y="1097424"/>
            <a:ext cx="4589719" cy="61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88F6E38-F8C5-BC54-71C0-66BB52838BA0}"/>
              </a:ext>
            </a:extLst>
          </p:cNvPr>
          <p:cNvSpPr/>
          <p:nvPr/>
        </p:nvSpPr>
        <p:spPr>
          <a:xfrm>
            <a:off x="4355976" y="1807875"/>
            <a:ext cx="458971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4787830-5EE1-F518-9894-7C53861F4C5C}"/>
              </a:ext>
            </a:extLst>
          </p:cNvPr>
          <p:cNvSpPr txBox="1"/>
          <p:nvPr/>
        </p:nvSpPr>
        <p:spPr>
          <a:xfrm>
            <a:off x="4302889" y="2859782"/>
            <a:ext cx="4500594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산후조리원이용료는 출산 직후 사용될 시설 비용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유치원납입금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보육시설이용료는 아이가 어느정도 자란 뒤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사용할 것으로 보이는 비용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아이의 출산연도가 멀어질수록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관계로 변함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235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261161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소비자 물가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사교육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892C0F3-AC06-1152-8D5C-2226C68F51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219" y="1207912"/>
            <a:ext cx="3124471" cy="310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6C270EA-4915-7C0D-FBB0-174B1B097A08}"/>
              </a:ext>
            </a:extLst>
          </p:cNvPr>
          <p:cNvSpPr txBox="1"/>
          <p:nvPr/>
        </p:nvSpPr>
        <p:spPr>
          <a:xfrm>
            <a:off x="4302889" y="2912322"/>
            <a:ext cx="4500594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모든 항목에서 </a:t>
            </a:r>
            <a:r>
              <a:rPr lang="ko-KR" altLang="en-US" sz="12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다중공선성을</a:t>
            </a:r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위반</a:t>
            </a:r>
            <a:endParaRPr lang="en-US" altLang="ko-KR" sz="12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교육비의 경우 서로 상관관계가 있음을 확인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교육부의 높은 관심도 설명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A2CF2A-8B69-26BD-318A-1BEEC0B577E5}"/>
              </a:ext>
            </a:extLst>
          </p:cNvPr>
          <p:cNvSpPr txBox="1"/>
          <p:nvPr/>
        </p:nvSpPr>
        <p:spPr>
          <a:xfrm>
            <a:off x="4302889" y="714362"/>
            <a:ext cx="3611886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다중공선성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확인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 </a:t>
            </a:r>
            <a:r>
              <a:rPr lang="ko-KR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유아용학습교재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중학교학습서 고등학교학습서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 2.682142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2.509470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2.061493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초등학생학원비 중학생학원비 고등학생학원비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##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2.839550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2.954345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 </a:t>
            </a:r>
            <a:r>
              <a:rPr lang="ko-KR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2.548375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9B47A81-4023-4968-D5E5-532DD7E74BA9}"/>
              </a:ext>
            </a:extLst>
          </p:cNvPr>
          <p:cNvSpPr/>
          <p:nvPr/>
        </p:nvSpPr>
        <p:spPr>
          <a:xfrm>
            <a:off x="4355975" y="1059582"/>
            <a:ext cx="4589719" cy="1015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362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xmlns="" id="{ACC015B5-061F-32C9-F17A-600642355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775195346"/>
              </p:ext>
            </p:extLst>
          </p:nvPr>
        </p:nvGraphicFramePr>
        <p:xfrm>
          <a:off x="755576" y="483518"/>
          <a:ext cx="9121658" cy="451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30DB13-C4E9-13F6-5C2A-347D35F23F99}"/>
              </a:ext>
            </a:extLst>
          </p:cNvPr>
          <p:cNvSpPr txBox="1"/>
          <p:nvPr/>
        </p:nvSpPr>
        <p:spPr>
          <a:xfrm>
            <a:off x="791792" y="521518"/>
            <a:ext cx="367280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F81BD"/>
                </a:solidFill>
                <a:ea typeface="에스코어 드림 9 Black" panose="020B0A03030302020204" pitchFamily="34" charset="-127"/>
              </a:rPr>
              <a:t>여가활동의 주된 목적 </a:t>
            </a:r>
          </a:p>
        </p:txBody>
      </p:sp>
    </p:spTree>
    <p:extLst>
      <p:ext uri="{BB962C8B-B14F-4D97-AF65-F5344CB8AC3E}">
        <p14:creationId xmlns:p14="http://schemas.microsoft.com/office/powerpoint/2010/main" xmlns="" val="247137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30DB13-C4E9-13F6-5C2A-347D35F23F99}"/>
              </a:ext>
            </a:extLst>
          </p:cNvPr>
          <p:cNvSpPr txBox="1"/>
          <p:nvPr/>
        </p:nvSpPr>
        <p:spPr>
          <a:xfrm>
            <a:off x="804616" y="521518"/>
            <a:ext cx="486864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2016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연간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여가활동의 주된 목적 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xmlns="" id="{F4750A0A-8B97-500A-387B-3CB8CF031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936266622"/>
              </p:ext>
            </p:extLst>
          </p:nvPr>
        </p:nvGraphicFramePr>
        <p:xfrm>
          <a:off x="-339000" y="959869"/>
          <a:ext cx="9375496" cy="4060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13407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652CA8-736E-CCC9-2DB2-043BD3FAE8A3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B7067D3-7BC1-B7ED-CAC8-302204C3837A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30DB13-C4E9-13F6-5C2A-347D35F23F99}"/>
              </a:ext>
            </a:extLst>
          </p:cNvPr>
          <p:cNvSpPr txBox="1"/>
          <p:nvPr/>
        </p:nvSpPr>
        <p:spPr>
          <a:xfrm>
            <a:off x="746908" y="521518"/>
            <a:ext cx="589456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2014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연간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출산율에 미치는 여가활동 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EA0B70E-DCED-3394-C754-A1B156F3AB16}"/>
              </a:ext>
            </a:extLst>
          </p:cNvPr>
          <p:cNvSpPr/>
          <p:nvPr/>
        </p:nvSpPr>
        <p:spPr>
          <a:xfrm>
            <a:off x="5832038" y="1443540"/>
            <a:ext cx="1247802" cy="3119504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6F02F73-C3A3-4FC3-C4F6-65D3B9DE61A6}"/>
              </a:ext>
            </a:extLst>
          </p:cNvPr>
          <p:cNvSpPr/>
          <p:nvPr/>
        </p:nvSpPr>
        <p:spPr>
          <a:xfrm>
            <a:off x="7236562" y="1434858"/>
            <a:ext cx="1247802" cy="3119504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463E7A5-F877-634D-533E-5EAE7F261035}"/>
              </a:ext>
            </a:extLst>
          </p:cNvPr>
          <p:cNvGrpSpPr/>
          <p:nvPr/>
        </p:nvGrpSpPr>
        <p:grpSpPr>
          <a:xfrm>
            <a:off x="323528" y="1131590"/>
            <a:ext cx="4055356" cy="3743405"/>
            <a:chOff x="7206617" y="2150076"/>
            <a:chExt cx="4689185" cy="4219448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xmlns="" id="{55F6FD28-2390-257C-8F52-2181BB9ADB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1541708262"/>
                </p:ext>
              </p:extLst>
            </p:nvPr>
          </p:nvGraphicFramePr>
          <p:xfrm>
            <a:off x="7206617" y="2150076"/>
            <a:ext cx="4689185" cy="42194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자유형 27">
              <a:extLst>
                <a:ext uri="{FF2B5EF4-FFF2-40B4-BE49-F238E27FC236}">
                  <a16:creationId xmlns:a16="http://schemas.microsoft.com/office/drawing/2014/main" xmlns="" id="{AAC8B223-8BDB-86B0-3925-EA6C48A77615}"/>
                </a:ext>
              </a:extLst>
            </p:cNvPr>
            <p:cNvSpPr/>
            <p:nvPr/>
          </p:nvSpPr>
          <p:spPr>
            <a:xfrm>
              <a:off x="7702662" y="2312869"/>
              <a:ext cx="2888342" cy="3553967"/>
            </a:xfrm>
            <a:custGeom>
              <a:avLst/>
              <a:gdLst>
                <a:gd name="connsiteX0" fmla="*/ 0 w 4286250"/>
                <a:gd name="connsiteY0" fmla="*/ 0 h 4362450"/>
                <a:gd name="connsiteX1" fmla="*/ 4286250 w 4286250"/>
                <a:gd name="connsiteY1" fmla="*/ 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3248283 w 4286250"/>
                <a:gd name="connsiteY1" fmla="*/ 121920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1086880 w 4286250"/>
                <a:gd name="connsiteY1" fmla="*/ 1008105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0 w 4286250"/>
                <a:gd name="connsiteY0" fmla="*/ 0 h 4362450"/>
                <a:gd name="connsiteX1" fmla="*/ 2190750 w 4286250"/>
                <a:gd name="connsiteY1" fmla="*/ 2177878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0562 w 4286250"/>
                <a:gd name="connsiteY5" fmla="*/ 716692 h 31432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8285 w 4286250"/>
                <a:gd name="connsiteY5" fmla="*/ 999868 h 3143250"/>
                <a:gd name="connsiteX6" fmla="*/ 1820562 w 4286250"/>
                <a:gd name="connsiteY6" fmla="*/ 716692 h 3143250"/>
                <a:gd name="connsiteX0" fmla="*/ 1820734 w 4286422"/>
                <a:gd name="connsiteY0" fmla="*/ 716692 h 3143250"/>
                <a:gd name="connsiteX1" fmla="*/ 2190922 w 4286422"/>
                <a:gd name="connsiteY1" fmla="*/ 958678 h 3143250"/>
                <a:gd name="connsiteX2" fmla="*/ 3248455 w 4286422"/>
                <a:gd name="connsiteY2" fmla="*/ 0 h 3143250"/>
                <a:gd name="connsiteX3" fmla="*/ 4286422 w 4286422"/>
                <a:gd name="connsiteY3" fmla="*/ 3143250 h 3143250"/>
                <a:gd name="connsiteX4" fmla="*/ 172 w 4286422"/>
                <a:gd name="connsiteY4" fmla="*/ 3143250 h 3143250"/>
                <a:gd name="connsiteX5" fmla="*/ 1490706 w 4286422"/>
                <a:gd name="connsiteY5" fmla="*/ 1741273 h 3143250"/>
                <a:gd name="connsiteX6" fmla="*/ 1828457 w 4286422"/>
                <a:gd name="connsiteY6" fmla="*/ 999868 h 3143250"/>
                <a:gd name="connsiteX7" fmla="*/ 1820734 w 4286422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721798 w 2800307"/>
                <a:gd name="connsiteY4" fmla="*/ 2352417 h 3143250"/>
                <a:gd name="connsiteX5" fmla="*/ 4591 w 2800307"/>
                <a:gd name="connsiteY5" fmla="*/ 1741273 h 3143250"/>
                <a:gd name="connsiteX6" fmla="*/ 342342 w 2800307"/>
                <a:gd name="connsiteY6" fmla="*/ 999868 h 3143250"/>
                <a:gd name="connsiteX7" fmla="*/ 334619 w 2800307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1366796 w 2800307"/>
                <a:gd name="connsiteY4" fmla="*/ 1714500 h 3143250"/>
                <a:gd name="connsiteX5" fmla="*/ 721798 w 2800307"/>
                <a:gd name="connsiteY5" fmla="*/ 2352417 h 3143250"/>
                <a:gd name="connsiteX6" fmla="*/ 4591 w 2800307"/>
                <a:gd name="connsiteY6" fmla="*/ 1741273 h 3143250"/>
                <a:gd name="connsiteX7" fmla="*/ 342342 w 2800307"/>
                <a:gd name="connsiteY7" fmla="*/ 999868 h 3143250"/>
                <a:gd name="connsiteX8" fmla="*/ 334619 w 2800307"/>
                <a:gd name="connsiteY8" fmla="*/ 716692 h 3143250"/>
                <a:gd name="connsiteX0" fmla="*/ 334619 w 1762340"/>
                <a:gd name="connsiteY0" fmla="*/ 716692 h 2352417"/>
                <a:gd name="connsiteX1" fmla="*/ 704807 w 1762340"/>
                <a:gd name="connsiteY1" fmla="*/ 958678 h 2352417"/>
                <a:gd name="connsiteX2" fmla="*/ 1762340 w 1762340"/>
                <a:gd name="connsiteY2" fmla="*/ 0 h 2352417"/>
                <a:gd name="connsiteX3" fmla="*/ 795295 w 1762340"/>
                <a:gd name="connsiteY3" fmla="*/ 1066800 h 2352417"/>
                <a:gd name="connsiteX4" fmla="*/ 1366796 w 1762340"/>
                <a:gd name="connsiteY4" fmla="*/ 1714500 h 2352417"/>
                <a:gd name="connsiteX5" fmla="*/ 721798 w 1762340"/>
                <a:gd name="connsiteY5" fmla="*/ 2352417 h 2352417"/>
                <a:gd name="connsiteX6" fmla="*/ 4591 w 1762340"/>
                <a:gd name="connsiteY6" fmla="*/ 1741273 h 2352417"/>
                <a:gd name="connsiteX7" fmla="*/ 342342 w 1762340"/>
                <a:gd name="connsiteY7" fmla="*/ 999868 h 2352417"/>
                <a:gd name="connsiteX8" fmla="*/ 334619 w 1762340"/>
                <a:gd name="connsiteY8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0 w 2490916"/>
                <a:gd name="connsiteY7" fmla="*/ 1049296 h 2352417"/>
                <a:gd name="connsiteX8" fmla="*/ 1070918 w 2490916"/>
                <a:gd name="connsiteY8" fmla="*/ 999868 h 2352417"/>
                <a:gd name="connsiteX9" fmla="*/ 1063195 w 2490916"/>
                <a:gd name="connsiteY9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370703 w 2490916"/>
                <a:gd name="connsiteY7" fmla="*/ 2103739 h 2352417"/>
                <a:gd name="connsiteX8" fmla="*/ 0 w 2490916"/>
                <a:gd name="connsiteY8" fmla="*/ 1049296 h 2352417"/>
                <a:gd name="connsiteX9" fmla="*/ 1070918 w 2490916"/>
                <a:gd name="connsiteY9" fmla="*/ 999868 h 2352417"/>
                <a:gd name="connsiteX10" fmla="*/ 1063195 w 2490916"/>
                <a:gd name="connsiteY10" fmla="*/ 716692 h 2352417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450374 w 2490916"/>
                <a:gd name="connsiteY5" fmla="*/ 2352417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1515761 w 2490916"/>
                <a:gd name="connsiteY6" fmla="*/ 2070787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246551 w 2490916"/>
                <a:gd name="connsiteY12" fmla="*/ 864329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09005 w 2490916"/>
                <a:gd name="connsiteY11" fmla="*/ 897475 h 2499155"/>
                <a:gd name="connsiteX12" fmla="*/ 1246551 w 2490916"/>
                <a:gd name="connsiteY12" fmla="*/ 864329 h 2499155"/>
                <a:gd name="connsiteX0" fmla="*/ 1246551 w 2490916"/>
                <a:gd name="connsiteY0" fmla="*/ 1286776 h 2921602"/>
                <a:gd name="connsiteX1" fmla="*/ 1433383 w 2490916"/>
                <a:gd name="connsiteY1" fmla="*/ 0 h 2921602"/>
                <a:gd name="connsiteX2" fmla="*/ 2490916 w 2490916"/>
                <a:gd name="connsiteY2" fmla="*/ 422447 h 2921602"/>
                <a:gd name="connsiteX3" fmla="*/ 2390646 w 2490916"/>
                <a:gd name="connsiteY3" fmla="*/ 977278 h 2921602"/>
                <a:gd name="connsiteX4" fmla="*/ 2395410 w 2490916"/>
                <a:gd name="connsiteY4" fmla="*/ 1489247 h 2921602"/>
                <a:gd name="connsiteX5" fmla="*/ 1638172 w 2490916"/>
                <a:gd name="connsiteY5" fmla="*/ 1677367 h 2921602"/>
                <a:gd name="connsiteX6" fmla="*/ 1549228 w 2490916"/>
                <a:gd name="connsiteY6" fmla="*/ 2330021 h 2921602"/>
                <a:gd name="connsiteX7" fmla="*/ 1515761 w 2490916"/>
                <a:gd name="connsiteY7" fmla="*/ 2493234 h 2921602"/>
                <a:gd name="connsiteX8" fmla="*/ 1416908 w 2490916"/>
                <a:gd name="connsiteY8" fmla="*/ 2921602 h 2921602"/>
                <a:gd name="connsiteX9" fmla="*/ 370703 w 2490916"/>
                <a:gd name="connsiteY9" fmla="*/ 2526186 h 2921602"/>
                <a:gd name="connsiteX10" fmla="*/ 0 w 2490916"/>
                <a:gd name="connsiteY10" fmla="*/ 1471743 h 2921602"/>
                <a:gd name="connsiteX11" fmla="*/ 1009005 w 2490916"/>
                <a:gd name="connsiteY11" fmla="*/ 1319922 h 2921602"/>
                <a:gd name="connsiteX12" fmla="*/ 1246551 w 2490916"/>
                <a:gd name="connsiteY12" fmla="*/ 1286776 h 2921602"/>
                <a:gd name="connsiteX0" fmla="*/ 1246551 w 2395410"/>
                <a:gd name="connsiteY0" fmla="*/ 1286776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1246551 w 2395410"/>
                <a:gd name="connsiteY12" fmla="*/ 1286776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66487 w 2395410"/>
                <a:gd name="connsiteY12" fmla="*/ 1013967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66487 w 2395410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0 w 2328923"/>
                <a:gd name="connsiteY10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519744 w 2328923"/>
                <a:gd name="connsiteY10" fmla="*/ 2698988 h 2921602"/>
                <a:gd name="connsiteX11" fmla="*/ 0 w 2328923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519744 w 2328923"/>
                <a:gd name="connsiteY9" fmla="*/ 2698988 h 2921602"/>
                <a:gd name="connsiteX10" fmla="*/ 0 w 2328923"/>
                <a:gd name="connsiteY10" fmla="*/ 1013967 h 2921602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1482741 w 2328923"/>
                <a:gd name="connsiteY6" fmla="*/ 2330021 h 2698988"/>
                <a:gd name="connsiteX7" fmla="*/ 1449274 w 2328923"/>
                <a:gd name="connsiteY7" fmla="*/ 2493234 h 2698988"/>
                <a:gd name="connsiteX8" fmla="*/ 519744 w 2328923"/>
                <a:gd name="connsiteY8" fmla="*/ 2698988 h 2698988"/>
                <a:gd name="connsiteX9" fmla="*/ 0 w 2328923"/>
                <a:gd name="connsiteY9" fmla="*/ 1013967 h 2698988"/>
                <a:gd name="connsiteX0" fmla="*/ 0 w 2328923"/>
                <a:gd name="connsiteY0" fmla="*/ 1013967 h 2918330"/>
                <a:gd name="connsiteX1" fmla="*/ 1366896 w 2328923"/>
                <a:gd name="connsiteY1" fmla="*/ 0 h 2918330"/>
                <a:gd name="connsiteX2" fmla="*/ 2312511 w 2328923"/>
                <a:gd name="connsiteY2" fmla="*/ 531985 h 2918330"/>
                <a:gd name="connsiteX3" fmla="*/ 2324159 w 2328923"/>
                <a:gd name="connsiteY3" fmla="*/ 977278 h 2918330"/>
                <a:gd name="connsiteX4" fmla="*/ 2328923 w 2328923"/>
                <a:gd name="connsiteY4" fmla="*/ 1489247 h 2918330"/>
                <a:gd name="connsiteX5" fmla="*/ 1571685 w 2328923"/>
                <a:gd name="connsiteY5" fmla="*/ 1677367 h 2918330"/>
                <a:gd name="connsiteX6" fmla="*/ 1482741 w 2328923"/>
                <a:gd name="connsiteY6" fmla="*/ 2330021 h 2918330"/>
                <a:gd name="connsiteX7" fmla="*/ 519744 w 2328923"/>
                <a:gd name="connsiteY7" fmla="*/ 2698988 h 2918330"/>
                <a:gd name="connsiteX8" fmla="*/ 0 w 2328923"/>
                <a:gd name="connsiteY8" fmla="*/ 1013967 h 2918330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2199784 w 2328923"/>
                <a:gd name="connsiteY5" fmla="*/ 2552898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4159"/>
                <a:gd name="connsiteY0" fmla="*/ 1013967 h 2698988"/>
                <a:gd name="connsiteX1" fmla="*/ 1366896 w 2324159"/>
                <a:gd name="connsiteY1" fmla="*/ 0 h 2698988"/>
                <a:gd name="connsiteX2" fmla="*/ 2312511 w 2324159"/>
                <a:gd name="connsiteY2" fmla="*/ 531985 h 2698988"/>
                <a:gd name="connsiteX3" fmla="*/ 2324159 w 2324159"/>
                <a:gd name="connsiteY3" fmla="*/ 977278 h 2698988"/>
                <a:gd name="connsiteX4" fmla="*/ 2199784 w 2324159"/>
                <a:gd name="connsiteY4" fmla="*/ 2552898 h 2698988"/>
                <a:gd name="connsiteX5" fmla="*/ 519744 w 2324159"/>
                <a:gd name="connsiteY5" fmla="*/ 2698988 h 2698988"/>
                <a:gd name="connsiteX6" fmla="*/ 0 w 2324159"/>
                <a:gd name="connsiteY6" fmla="*/ 1013967 h 2698988"/>
                <a:gd name="connsiteX0" fmla="*/ 0 w 2312511"/>
                <a:gd name="connsiteY0" fmla="*/ 1013967 h 2698988"/>
                <a:gd name="connsiteX1" fmla="*/ 1366896 w 2312511"/>
                <a:gd name="connsiteY1" fmla="*/ 0 h 2698988"/>
                <a:gd name="connsiteX2" fmla="*/ 2312511 w 2312511"/>
                <a:gd name="connsiteY2" fmla="*/ 531985 h 2698988"/>
                <a:gd name="connsiteX3" fmla="*/ 1911770 w 2312511"/>
                <a:gd name="connsiteY3" fmla="*/ 1332566 h 2698988"/>
                <a:gd name="connsiteX4" fmla="*/ 2199784 w 2312511"/>
                <a:gd name="connsiteY4" fmla="*/ 2552898 h 2698988"/>
                <a:gd name="connsiteX5" fmla="*/ 519744 w 2312511"/>
                <a:gd name="connsiteY5" fmla="*/ 2698988 h 2698988"/>
                <a:gd name="connsiteX6" fmla="*/ 0 w 2312511"/>
                <a:gd name="connsiteY6" fmla="*/ 1013967 h 2698988"/>
                <a:gd name="connsiteX0" fmla="*/ 0 w 2199785"/>
                <a:gd name="connsiteY0" fmla="*/ 1013967 h 2698988"/>
                <a:gd name="connsiteX1" fmla="*/ 1366896 w 2199785"/>
                <a:gd name="connsiteY1" fmla="*/ 0 h 2698988"/>
                <a:gd name="connsiteX2" fmla="*/ 1652690 w 2199785"/>
                <a:gd name="connsiteY2" fmla="*/ 646184 h 2698988"/>
                <a:gd name="connsiteX3" fmla="*/ 1911770 w 2199785"/>
                <a:gd name="connsiteY3" fmla="*/ 1332566 h 2698988"/>
                <a:gd name="connsiteX4" fmla="*/ 2199784 w 2199785"/>
                <a:gd name="connsiteY4" fmla="*/ 2552898 h 2698988"/>
                <a:gd name="connsiteX5" fmla="*/ 519744 w 2199785"/>
                <a:gd name="connsiteY5" fmla="*/ 2698988 h 2698988"/>
                <a:gd name="connsiteX6" fmla="*/ 0 w 2199785"/>
                <a:gd name="connsiteY6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28408"/>
                <a:gd name="connsiteX1" fmla="*/ 1366896 w 2199784"/>
                <a:gd name="connsiteY1" fmla="*/ 0 h 2628408"/>
                <a:gd name="connsiteX2" fmla="*/ 1911770 w 2199784"/>
                <a:gd name="connsiteY2" fmla="*/ 1332566 h 2628408"/>
                <a:gd name="connsiteX3" fmla="*/ 2199784 w 2199784"/>
                <a:gd name="connsiteY3" fmla="*/ 2552898 h 2628408"/>
                <a:gd name="connsiteX4" fmla="*/ 499056 w 2199784"/>
                <a:gd name="connsiteY4" fmla="*/ 2628408 h 2628408"/>
                <a:gd name="connsiteX5" fmla="*/ 0 w 2199784"/>
                <a:gd name="connsiteY5" fmla="*/ 1013967 h 2628408"/>
                <a:gd name="connsiteX0" fmla="*/ 0 w 2158410"/>
                <a:gd name="connsiteY0" fmla="*/ 1013967 h 2628408"/>
                <a:gd name="connsiteX1" fmla="*/ 1366896 w 2158410"/>
                <a:gd name="connsiteY1" fmla="*/ 0 h 2628408"/>
                <a:gd name="connsiteX2" fmla="*/ 1911770 w 2158410"/>
                <a:gd name="connsiteY2" fmla="*/ 1332566 h 2628408"/>
                <a:gd name="connsiteX3" fmla="*/ 2158410 w 2158410"/>
                <a:gd name="connsiteY3" fmla="*/ 2492401 h 2628408"/>
                <a:gd name="connsiteX4" fmla="*/ 499056 w 2158410"/>
                <a:gd name="connsiteY4" fmla="*/ 2628408 h 2628408"/>
                <a:gd name="connsiteX5" fmla="*/ 0 w 2158410"/>
                <a:gd name="connsiteY5" fmla="*/ 1013967 h 262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8410" h="2628408">
                  <a:moveTo>
                    <a:pt x="0" y="1013967"/>
                  </a:moveTo>
                  <a:lnTo>
                    <a:pt x="1366896" y="0"/>
                  </a:lnTo>
                  <a:lnTo>
                    <a:pt x="1911770" y="1332566"/>
                  </a:lnTo>
                  <a:lnTo>
                    <a:pt x="2158410" y="2492401"/>
                  </a:lnTo>
                  <a:lnTo>
                    <a:pt x="499056" y="2628408"/>
                  </a:lnTo>
                  <a:lnTo>
                    <a:pt x="0" y="1013967"/>
                  </a:lnTo>
                  <a:close/>
                </a:path>
              </a:pathLst>
            </a:cu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xmlns="" id="{9480B3A2-7E16-14D8-3483-69773142B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222536583"/>
              </p:ext>
            </p:extLst>
          </p:nvPr>
        </p:nvGraphicFramePr>
        <p:xfrm>
          <a:off x="4572000" y="1740478"/>
          <a:ext cx="4055356" cy="2525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AA5843-4C43-F454-7255-9696796A7F62}"/>
              </a:ext>
            </a:extLst>
          </p:cNvPr>
          <p:cNvSpPr txBox="1"/>
          <p:nvPr/>
        </p:nvSpPr>
        <p:spPr>
          <a:xfrm>
            <a:off x="6174420" y="1276016"/>
            <a:ext cx="560065" cy="320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414D"/>
                </a:solidFill>
                <a:ea typeface="KoPubWorld돋움체 Light" panose="00000300000000000000"/>
              </a:rPr>
              <a:t>미혼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791D98-45FE-4227-5E09-365F859BB0C9}"/>
              </a:ext>
            </a:extLst>
          </p:cNvPr>
          <p:cNvSpPr txBox="1"/>
          <p:nvPr/>
        </p:nvSpPr>
        <p:spPr>
          <a:xfrm>
            <a:off x="7580430" y="1276016"/>
            <a:ext cx="560065" cy="320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414D"/>
                </a:solidFill>
                <a:ea typeface="KoPubWorld돋움체 Light" panose="00000300000000000000"/>
              </a:rPr>
              <a:t>기혼</a:t>
            </a:r>
          </a:p>
        </p:txBody>
      </p:sp>
    </p:spTree>
    <p:extLst>
      <p:ext uri="{BB962C8B-B14F-4D97-AF65-F5344CB8AC3E}">
        <p14:creationId xmlns:p14="http://schemas.microsoft.com/office/powerpoint/2010/main" xmlns="" val="288097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983401-6CCB-9F0C-976A-7ABBA64C4298}"/>
              </a:ext>
            </a:extLst>
          </p:cNvPr>
          <p:cNvSpPr txBox="1"/>
          <p:nvPr/>
        </p:nvSpPr>
        <p:spPr>
          <a:xfrm>
            <a:off x="791792" y="521518"/>
            <a:ext cx="353173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연도별 여가활동의 주된 목적</a:t>
            </a: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xmlns="" id="{E0B40F69-82DD-9FFE-0351-FFE6077E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862"/>
          <a:stretch/>
        </p:blipFill>
        <p:spPr>
          <a:xfrm>
            <a:off x="1419268" y="948656"/>
            <a:ext cx="6305463" cy="41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158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8983401-6CCB-9F0C-976A-7ABBA64C4298}"/>
              </a:ext>
            </a:extLst>
          </p:cNvPr>
          <p:cNvSpPr txBox="1"/>
          <p:nvPr/>
        </p:nvSpPr>
        <p:spPr>
          <a:xfrm>
            <a:off x="791792" y="521518"/>
            <a:ext cx="430117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합계출산율과 여가활동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xmlns="" id="{E363E34E-E659-5069-0D11-0042EECD94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83" t="7380" r="10470"/>
          <a:stretch/>
        </p:blipFill>
        <p:spPr>
          <a:xfrm>
            <a:off x="0" y="1053186"/>
            <a:ext cx="4490332" cy="3906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7194DDD-5F8B-B571-2F74-FEA349C89C3C}"/>
              </a:ext>
            </a:extLst>
          </p:cNvPr>
          <p:cNvSpPr txBox="1"/>
          <p:nvPr/>
        </p:nvSpPr>
        <p:spPr>
          <a:xfrm>
            <a:off x="4572000" y="1634559"/>
            <a:ext cx="4490332" cy="17543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문화예술관람활동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0.009366   0.002887   3.244 0.001620 **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문화예술참여활동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0.021582   0.013136   1.643 0.103663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관광활동    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-0.009843   0.004139  -2.378 0.019390 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취미오락활동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-0.013210   0.003463  -3.815 0.000241 ***</a:t>
            </a:r>
          </a:p>
          <a:p>
            <a:pPr algn="just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           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0.008276   0.003035   2.726 0.007612 **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75DD75-3BCB-5635-E31A-C398EA263CE2}"/>
              </a:ext>
            </a:extLst>
          </p:cNvPr>
          <p:cNvSpPr txBox="1"/>
          <p:nvPr/>
        </p:nvSpPr>
        <p:spPr>
          <a:xfrm>
            <a:off x="4857752" y="3643320"/>
            <a:ext cx="3842719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에스코어 드림 9 Black" panose="020B0A03030302020204" pitchFamily="34" charset="-127"/>
              </a:rPr>
              <a:t>양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관계를 보이는 문화예술관람활동과 휴식활동은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기혼자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와 관계가 있을 것으로 추측 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8ED5"/>
                </a:solidFill>
                <a:ea typeface="에스코어 드림 9 Black" panose="020B0A03030302020204" pitchFamily="34" charset="-127"/>
              </a:rPr>
              <a:t>음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의 관계를 보이는 관광활동과 취미오락활동은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algn="just"/>
            <a:r>
              <a:rPr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미혼자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와 관계가 있을 것으로 추측 된다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5B61E74-04A1-8B07-B8F7-757DC8685CB8}"/>
              </a:ext>
            </a:extLst>
          </p:cNvPr>
          <p:cNvSpPr/>
          <p:nvPr/>
        </p:nvSpPr>
        <p:spPr>
          <a:xfrm>
            <a:off x="4572000" y="1647626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DF170D4-66F1-4B4F-5969-95F1FBA7D2A6}"/>
              </a:ext>
            </a:extLst>
          </p:cNvPr>
          <p:cNvSpPr/>
          <p:nvPr/>
        </p:nvSpPr>
        <p:spPr>
          <a:xfrm>
            <a:off x="4572000" y="3091090"/>
            <a:ext cx="4392488" cy="25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7E86368-7049-F805-D074-54568AEB16AE}"/>
              </a:ext>
            </a:extLst>
          </p:cNvPr>
          <p:cNvSpPr/>
          <p:nvPr/>
        </p:nvSpPr>
        <p:spPr>
          <a:xfrm>
            <a:off x="4572000" y="2381812"/>
            <a:ext cx="439248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9D61A2F-88CE-213A-8D38-44FB6171BE72}"/>
              </a:ext>
            </a:extLst>
          </p:cNvPr>
          <p:cNvSpPr/>
          <p:nvPr/>
        </p:nvSpPr>
        <p:spPr>
          <a:xfrm>
            <a:off x="4572000" y="2746528"/>
            <a:ext cx="4392488" cy="25981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5DD75-3BCB-5635-E31A-C398EA263CE2}"/>
              </a:ext>
            </a:extLst>
          </p:cNvPr>
          <p:cNvSpPr txBox="1"/>
          <p:nvPr/>
        </p:nvSpPr>
        <p:spPr>
          <a:xfrm>
            <a:off x="4572000" y="1345061"/>
            <a:ext cx="4150945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#	         </a:t>
            </a:r>
            <a:r>
              <a:rPr lang="en-US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Estimate    Std. Error  t value Pr(&gt;|t|)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305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453521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문화예술참여활동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AED9BC33-1459-CAE4-9F00-C4457E0B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35646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DB3E9140-1026-988C-B054-9331160FF4D4}"/>
              </a:ext>
            </a:extLst>
          </p:cNvPr>
          <p:cNvSpPr/>
          <p:nvPr/>
        </p:nvSpPr>
        <p:spPr>
          <a:xfrm>
            <a:off x="6101030" y="2157848"/>
            <a:ext cx="1440000" cy="1440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E6B99BF4-78DE-C494-2847-D6241E40FF35}"/>
              </a:ext>
            </a:extLst>
          </p:cNvPr>
          <p:cNvSpPr/>
          <p:nvPr/>
        </p:nvSpPr>
        <p:spPr>
          <a:xfrm>
            <a:off x="5901868" y="2395993"/>
            <a:ext cx="1440000" cy="1440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AFC6C0A4-8A19-D4AB-42D0-0EC4031BD0AA}"/>
              </a:ext>
            </a:extLst>
          </p:cNvPr>
          <p:cNvSpPr/>
          <p:nvPr/>
        </p:nvSpPr>
        <p:spPr>
          <a:xfrm>
            <a:off x="6300192" y="2406752"/>
            <a:ext cx="1440000" cy="1440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5876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3509294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관광활동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xmlns="" id="{C9FEB130-2F39-06A8-1EA4-FC78405A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15861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A5CEC35-329A-0AED-93A0-4A2EE401AB1A}"/>
              </a:ext>
            </a:extLst>
          </p:cNvPr>
          <p:cNvSpPr/>
          <p:nvPr/>
        </p:nvSpPr>
        <p:spPr>
          <a:xfrm>
            <a:off x="4860472" y="1563638"/>
            <a:ext cx="1880057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A053A00-B294-7961-EDCD-E71B1211A459}"/>
              </a:ext>
            </a:extLst>
          </p:cNvPr>
          <p:cNvSpPr/>
          <p:nvPr/>
        </p:nvSpPr>
        <p:spPr>
          <a:xfrm>
            <a:off x="6940415" y="1563638"/>
            <a:ext cx="1880057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BE82810E-9FF5-916B-9FB2-E64AEDF75A62}"/>
              </a:ext>
            </a:extLst>
          </p:cNvPr>
          <p:cNvSpPr/>
          <p:nvPr/>
        </p:nvSpPr>
        <p:spPr>
          <a:xfrm>
            <a:off x="7286443" y="2149248"/>
            <a:ext cx="1188000" cy="1188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AE6BA0F9-7C68-2202-E905-C0D05EA6826B}"/>
              </a:ext>
            </a:extLst>
          </p:cNvPr>
          <p:cNvSpPr/>
          <p:nvPr/>
        </p:nvSpPr>
        <p:spPr>
          <a:xfrm>
            <a:off x="7286443" y="3144372"/>
            <a:ext cx="1188000" cy="1188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98C51F8-4CFA-BE6A-A892-33B8D0C8406F}"/>
              </a:ext>
            </a:extLst>
          </p:cNvPr>
          <p:cNvSpPr txBox="1"/>
          <p:nvPr/>
        </p:nvSpPr>
        <p:spPr>
          <a:xfrm>
            <a:off x="5160640" y="1611295"/>
            <a:ext cx="1279722" cy="393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할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0C14C2C-E7D8-DF81-9DCB-9F93358E0655}"/>
              </a:ext>
            </a:extLst>
          </p:cNvPr>
          <p:cNvSpPr txBox="1"/>
          <p:nvPr/>
        </p:nvSpPr>
        <p:spPr>
          <a:xfrm>
            <a:off x="6997112" y="1611295"/>
            <a:ext cx="1766664" cy="393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하지 않을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F4839C89-3970-D147-939B-A2EACAAD7861}"/>
              </a:ext>
            </a:extLst>
          </p:cNvPr>
          <p:cNvSpPr/>
          <p:nvPr/>
        </p:nvSpPr>
        <p:spPr>
          <a:xfrm>
            <a:off x="5206500" y="2436146"/>
            <a:ext cx="1188000" cy="1188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xmlns="" id="{785AD131-86E5-75A5-769A-F68C99A55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56427"/>
            <a:ext cx="958596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3.125e-06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KoPubWorld돋움체 Light" panose="00000300000000000000"/>
              </a:rPr>
              <a:t>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069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BD9692C-B0E2-DFC3-DDF9-78B48D5FC6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1143" y="2649351"/>
            <a:ext cx="1108800" cy="1085768"/>
          </a:xfrm>
          <a:prstGeom prst="flowChartConnector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1171BB47-F41F-CFDE-5EBF-6A409411A7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8360" y="2649351"/>
            <a:ext cx="1087200" cy="1079879"/>
          </a:xfrm>
          <a:prstGeom prst="flowChartConnector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8FA3359-8669-A786-59C6-7FA4B4F3DAD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80" y="2627630"/>
            <a:ext cx="1087200" cy="1154728"/>
          </a:xfrm>
          <a:prstGeom prst="flowChartConnector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F9F0E1C-32FB-CB97-F01F-E92FF2B23822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257" y="2664338"/>
            <a:ext cx="1087200" cy="1087200"/>
          </a:xfrm>
          <a:prstGeom prst="flowChartConnector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D24057-3B70-15C4-36A9-BA978708103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print"/>
          <a:srcRect l="2275" t="3516" r="1364" b="3969"/>
          <a:stretch/>
        </p:blipFill>
        <p:spPr>
          <a:xfrm>
            <a:off x="4024022" y="2664248"/>
            <a:ext cx="1087380" cy="1087380"/>
          </a:xfrm>
          <a:prstGeom prst="ellipse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D89C945-DE4A-4F45-BBFB-D48F09412D73}"/>
              </a:ext>
            </a:extLst>
          </p:cNvPr>
          <p:cNvSpPr txBox="1"/>
          <p:nvPr/>
        </p:nvSpPr>
        <p:spPr>
          <a:xfrm>
            <a:off x="808784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장상윤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3964194-2A50-4CAD-91A1-A1D97F62C2ED}"/>
              </a:ext>
            </a:extLst>
          </p:cNvPr>
          <p:cNvSpPr txBox="1"/>
          <p:nvPr/>
        </p:nvSpPr>
        <p:spPr>
          <a:xfrm>
            <a:off x="2526049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정구열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7FC1BB9-8491-428A-A465-66782B34C051}"/>
              </a:ext>
            </a:extLst>
          </p:cNvPr>
          <p:cNvSpPr txBox="1"/>
          <p:nvPr/>
        </p:nvSpPr>
        <p:spPr>
          <a:xfrm>
            <a:off x="4244547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한태성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4067A26-03C9-4834-AC8F-E65D477EDA58}"/>
              </a:ext>
            </a:extLst>
          </p:cNvPr>
          <p:cNvSpPr txBox="1"/>
          <p:nvPr/>
        </p:nvSpPr>
        <p:spPr>
          <a:xfrm>
            <a:off x="5960997" y="3869013"/>
            <a:ext cx="646331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홍재연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E3C26B-6E2F-4D61-80D4-0BF752DE25E7}"/>
              </a:ext>
            </a:extLst>
          </p:cNvPr>
          <p:cNvSpPr txBox="1"/>
          <p:nvPr/>
        </p:nvSpPr>
        <p:spPr>
          <a:xfrm>
            <a:off x="3173178" y="395732"/>
            <a:ext cx="1888081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Baby_Team1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602778E-900F-4A20-A70A-7152E0B01016}"/>
              </a:ext>
            </a:extLst>
          </p:cNvPr>
          <p:cNvGrpSpPr/>
          <p:nvPr/>
        </p:nvGrpSpPr>
        <p:grpSpPr>
          <a:xfrm>
            <a:off x="3173179" y="983875"/>
            <a:ext cx="1217632" cy="320065"/>
            <a:chOff x="5064731" y="2274810"/>
            <a:chExt cx="1522147" cy="4001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51665B2-0FCF-4C0F-B962-6D44AD70B25A}"/>
                </a:ext>
              </a:extLst>
            </p:cNvPr>
            <p:cNvSpPr txBox="1"/>
            <p:nvPr/>
          </p:nvSpPr>
          <p:spPr>
            <a:xfrm>
              <a:off x="5064731" y="2274810"/>
              <a:ext cx="1250769" cy="40010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평균 나이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DC02D3E-AB14-4553-B05B-1FA1AC66842C}"/>
                </a:ext>
              </a:extLst>
            </p:cNvPr>
            <p:cNvSpPr txBox="1"/>
            <p:nvPr/>
          </p:nvSpPr>
          <p:spPr>
            <a:xfrm>
              <a:off x="6103539" y="2274810"/>
              <a:ext cx="483339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29</a:t>
              </a:r>
              <a:endParaRPr lang="ko-KR" altLang="en-US" sz="13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7E6DDD9-CD85-4C03-A743-800DB611BA01}"/>
              </a:ext>
            </a:extLst>
          </p:cNvPr>
          <p:cNvGrpSpPr/>
          <p:nvPr/>
        </p:nvGrpSpPr>
        <p:grpSpPr>
          <a:xfrm>
            <a:off x="4668771" y="983873"/>
            <a:ext cx="1181666" cy="300082"/>
            <a:chOff x="6809961" y="2274810"/>
            <a:chExt cx="1477187" cy="3751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4C15A5B-32F1-4D7B-A663-674798FCFBE2}"/>
                </a:ext>
              </a:extLst>
            </p:cNvPr>
            <p:cNvSpPr txBox="1"/>
            <p:nvPr/>
          </p:nvSpPr>
          <p:spPr>
            <a:xfrm>
              <a:off x="6809961" y="2274810"/>
              <a:ext cx="88011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팔로워</a:t>
              </a:r>
              <a:endParaRPr lang="ko-KR" altLang="en-US" sz="1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7F8DBAE-3262-4640-929F-A15AE19DDA39}"/>
                </a:ext>
              </a:extLst>
            </p:cNvPr>
            <p:cNvSpPr txBox="1"/>
            <p:nvPr/>
          </p:nvSpPr>
          <p:spPr>
            <a:xfrm>
              <a:off x="7587387" y="2274810"/>
              <a:ext cx="69976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21</a:t>
              </a:r>
              <a:r>
                <a:rPr lang="ko-KR" altLang="en-US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85A2608-3293-43C6-8F52-7CC6F3A89E3C}"/>
              </a:ext>
            </a:extLst>
          </p:cNvPr>
          <p:cNvGrpSpPr/>
          <p:nvPr/>
        </p:nvGrpSpPr>
        <p:grpSpPr>
          <a:xfrm>
            <a:off x="6053360" y="983873"/>
            <a:ext cx="906964" cy="300082"/>
            <a:chOff x="8397070" y="2274810"/>
            <a:chExt cx="1133786" cy="3751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25E08CE-FC49-4D4E-93E0-3003C709E0DB}"/>
                </a:ext>
              </a:extLst>
            </p:cNvPr>
            <p:cNvSpPr txBox="1"/>
            <p:nvPr/>
          </p:nvSpPr>
          <p:spPr>
            <a:xfrm>
              <a:off x="8397070" y="2274810"/>
              <a:ext cx="880111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3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팔로우</a:t>
              </a:r>
              <a:endParaRPr lang="ko-KR" altLang="en-US" sz="13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2A4037A-00B3-42F9-B6B7-74375D931C83}"/>
                </a:ext>
              </a:extLst>
            </p:cNvPr>
            <p:cNvSpPr txBox="1"/>
            <p:nvPr/>
          </p:nvSpPr>
          <p:spPr>
            <a:xfrm>
              <a:off x="9173761" y="2274810"/>
              <a:ext cx="357095" cy="375129"/>
            </a:xfrm>
            <a:prstGeom prst="rect">
              <a:avLst/>
            </a:prstGeom>
            <a:noFill/>
            <a:ln>
              <a:solidFill>
                <a:schemeClr val="accent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3</a:t>
              </a:r>
              <a:endParaRPr lang="ko-KR" altLang="en-US" sz="13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6A7DF71-6CAB-46B2-90EC-A02AAF994253}"/>
              </a:ext>
            </a:extLst>
          </p:cNvPr>
          <p:cNvSpPr txBox="1"/>
          <p:nvPr/>
        </p:nvSpPr>
        <p:spPr>
          <a:xfrm>
            <a:off x="3173178" y="1566088"/>
            <a:ext cx="1920719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 합니다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42FDB08-7FFE-4B86-8FCA-DDFFE8F82F45}"/>
              </a:ext>
            </a:extLst>
          </p:cNvPr>
          <p:cNvSpPr txBox="1"/>
          <p:nvPr/>
        </p:nvSpPr>
        <p:spPr>
          <a:xfrm>
            <a:off x="3173178" y="2124883"/>
            <a:ext cx="2358338" cy="24622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netsong7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님 외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명이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팔로우합니다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D35A9410-AF97-43EE-BEC9-3C9A6A759D17}"/>
              </a:ext>
            </a:extLst>
          </p:cNvPr>
          <p:cNvSpPr/>
          <p:nvPr/>
        </p:nvSpPr>
        <p:spPr>
          <a:xfrm>
            <a:off x="5217511" y="518247"/>
            <a:ext cx="698225" cy="24383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225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팔로잉</a:t>
            </a:r>
            <a:endParaRPr lang="ko-KR" altLang="en-US" sz="900" spc="225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3E95A389-48E6-4AA0-947D-5D660DE09724}"/>
              </a:ext>
            </a:extLst>
          </p:cNvPr>
          <p:cNvSpPr/>
          <p:nvPr/>
        </p:nvSpPr>
        <p:spPr>
          <a:xfrm>
            <a:off x="7362786" y="518247"/>
            <a:ext cx="239898" cy="23455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75" spc="-11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▼</a:t>
            </a:r>
            <a:endParaRPr lang="ko-KR" altLang="en-US" sz="600" spc="-11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466DA0E-FB0D-4FC6-B7E9-DE0F8A5BA73C}"/>
              </a:ext>
            </a:extLst>
          </p:cNvPr>
          <p:cNvSpPr txBox="1"/>
          <p:nvPr/>
        </p:nvSpPr>
        <p:spPr>
          <a:xfrm>
            <a:off x="7637674" y="399893"/>
            <a:ext cx="365806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…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C81F6C6D-78F2-E3D8-0ABA-190256677B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0818" y="543606"/>
            <a:ext cx="183834" cy="18383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FB7D09F1-D769-5F16-0B0F-A1072CF2899A}"/>
              </a:ext>
            </a:extLst>
          </p:cNvPr>
          <p:cNvSpPr/>
          <p:nvPr/>
        </p:nvSpPr>
        <p:spPr>
          <a:xfrm>
            <a:off x="6053366" y="518247"/>
            <a:ext cx="1160906" cy="243832"/>
          </a:xfrm>
          <a:prstGeom prst="roundRect">
            <a:avLst/>
          </a:prstGeom>
          <a:solidFill>
            <a:srgbClr val="FAFAF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225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메시지 보내기 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50DEE114-91C4-C2BF-0EBC-04105CFDBD74}"/>
              </a:ext>
            </a:extLst>
          </p:cNvPr>
          <p:cNvSpPr/>
          <p:nvPr/>
        </p:nvSpPr>
        <p:spPr>
          <a:xfrm>
            <a:off x="1140520" y="781529"/>
            <a:ext cx="1333122" cy="133312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1" name="그림 50" descr="인형, 장난감, 사람, 실내이(가) 표시된 사진&#10;&#10;자동 생성된 설명">
            <a:extLst>
              <a:ext uri="{FF2B5EF4-FFF2-40B4-BE49-F238E27FC236}">
                <a16:creationId xmlns:a16="http://schemas.microsoft.com/office/drawing/2014/main" xmlns="" id="{227CA7A9-175A-BB1D-E36F-B4FDA407CA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2001" y="856140"/>
            <a:ext cx="830160" cy="111927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A215A1BD-FC08-0F3C-12BE-48FD3DF8E6FF}"/>
              </a:ext>
            </a:extLst>
          </p:cNvPr>
          <p:cNvSpPr txBox="1"/>
          <p:nvPr/>
        </p:nvSpPr>
        <p:spPr>
          <a:xfrm>
            <a:off x="7497742" y="3869013"/>
            <a:ext cx="1008609" cy="27699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황준하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A1EB106-AA4B-17D3-B289-16B42EC07C3C}"/>
              </a:ext>
            </a:extLst>
          </p:cNvPr>
          <p:cNvSpPr txBox="1"/>
          <p:nvPr/>
        </p:nvSpPr>
        <p:spPr>
          <a:xfrm>
            <a:off x="704587" y="4319323"/>
            <a:ext cx="854721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검정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A6DF7CC-F9A4-1C5B-5F39-37F7F50B6FD6}"/>
              </a:ext>
            </a:extLst>
          </p:cNvPr>
          <p:cNvSpPr txBox="1"/>
          <p:nvPr/>
        </p:nvSpPr>
        <p:spPr>
          <a:xfrm>
            <a:off x="2267973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발표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791B681-F256-2AEC-3ECA-8AC085CEF41A}"/>
              </a:ext>
            </a:extLst>
          </p:cNvPr>
          <p:cNvSpPr txBox="1"/>
          <p:nvPr/>
        </p:nvSpPr>
        <p:spPr>
          <a:xfrm>
            <a:off x="3986467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마이닝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분석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6045B41D-CFE2-D2BA-992A-39BAE9B2B962}"/>
              </a:ext>
            </a:extLst>
          </p:cNvPr>
          <p:cNvSpPr txBox="1"/>
          <p:nvPr/>
        </p:nvSpPr>
        <p:spPr>
          <a:xfrm>
            <a:off x="5675663" y="4319323"/>
            <a:ext cx="121700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종속 변수 선정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시각화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1E3CFBB-5F81-0526-1AD8-D5C4916F12D1}"/>
              </a:ext>
            </a:extLst>
          </p:cNvPr>
          <p:cNvSpPr txBox="1"/>
          <p:nvPr/>
        </p:nvSpPr>
        <p:spPr>
          <a:xfrm>
            <a:off x="7419363" y="4319323"/>
            <a:ext cx="1162498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9708EF2-7B1A-F4A1-67F8-145926B99A75}"/>
              </a:ext>
            </a:extLst>
          </p:cNvPr>
          <p:cNvSpPr txBox="1"/>
          <p:nvPr/>
        </p:nvSpPr>
        <p:spPr>
          <a:xfrm>
            <a:off x="826783" y="33580"/>
            <a:ext cx="121700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팀 소개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F3A5D83-A376-4919-D5DA-0AC9FE48A4E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01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196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4022255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취미오락활동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9C3459DB-86BB-30D2-CD30-C451F80A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35646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C81BB5FC-4BD7-D3B2-FBD8-9005432DB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77006"/>
            <a:ext cx="974627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0.0006874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F2DAABE-9AC1-C051-996D-6B06EA6461AC}"/>
              </a:ext>
            </a:extLst>
          </p:cNvPr>
          <p:cNvSpPr/>
          <p:nvPr/>
        </p:nvSpPr>
        <p:spPr>
          <a:xfrm>
            <a:off x="5019596" y="2402132"/>
            <a:ext cx="1440000" cy="1440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65BE02D-C126-8614-AC98-F52561B338A7}"/>
              </a:ext>
            </a:extLst>
          </p:cNvPr>
          <p:cNvSpPr/>
          <p:nvPr/>
        </p:nvSpPr>
        <p:spPr>
          <a:xfrm>
            <a:off x="6228184" y="2402132"/>
            <a:ext cx="1440000" cy="1440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14ADEAE-41A6-1118-77C5-7E63EFE0D7DB}"/>
              </a:ext>
            </a:extLst>
          </p:cNvPr>
          <p:cNvSpPr/>
          <p:nvPr/>
        </p:nvSpPr>
        <p:spPr>
          <a:xfrm>
            <a:off x="7436771" y="2402132"/>
            <a:ext cx="1440000" cy="1440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4790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94815" y="510546"/>
            <a:ext cx="3509294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여가활동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차이검정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5DE55E8C-1565-C4DD-80CC-02EBD822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008" y="1615067"/>
            <a:ext cx="3960000" cy="28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2921840-559F-5424-8CD5-F24FAB8CB37C}"/>
              </a:ext>
            </a:extLst>
          </p:cNvPr>
          <p:cNvSpPr/>
          <p:nvPr/>
        </p:nvSpPr>
        <p:spPr>
          <a:xfrm>
            <a:off x="4848979" y="1563638"/>
            <a:ext cx="1872558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081710A-0E65-C7E3-E736-19C077F3486B}"/>
              </a:ext>
            </a:extLst>
          </p:cNvPr>
          <p:cNvSpPr/>
          <p:nvPr/>
        </p:nvSpPr>
        <p:spPr>
          <a:xfrm>
            <a:off x="6920627" y="1563638"/>
            <a:ext cx="1872558" cy="288000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05EE4AC-82CB-F71F-7563-BE74F7AE7CAA}"/>
              </a:ext>
            </a:extLst>
          </p:cNvPr>
          <p:cNvSpPr/>
          <p:nvPr/>
        </p:nvSpPr>
        <p:spPr>
          <a:xfrm>
            <a:off x="5191258" y="2128931"/>
            <a:ext cx="1188000" cy="1188000"/>
          </a:xfrm>
          <a:prstGeom prst="ellipse">
            <a:avLst/>
          </a:prstGeom>
          <a:solidFill>
            <a:srgbClr val="619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43A7BF3-CCB1-AA92-9A35-3D57B3E9485C}"/>
              </a:ext>
            </a:extLst>
          </p:cNvPr>
          <p:cNvSpPr/>
          <p:nvPr/>
        </p:nvSpPr>
        <p:spPr>
          <a:xfrm>
            <a:off x="5191258" y="3068427"/>
            <a:ext cx="1188000" cy="1188000"/>
          </a:xfrm>
          <a:prstGeom prst="ellipse">
            <a:avLst/>
          </a:prstGeom>
          <a:solidFill>
            <a:srgbClr val="F8766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9ABC8D0C-F61B-3E20-C8BB-436CCF3048C6}"/>
              </a:ext>
            </a:extLst>
          </p:cNvPr>
          <p:cNvSpPr/>
          <p:nvPr/>
        </p:nvSpPr>
        <p:spPr>
          <a:xfrm>
            <a:off x="7262906" y="2571750"/>
            <a:ext cx="1188000" cy="1188000"/>
          </a:xfrm>
          <a:prstGeom prst="ellipse">
            <a:avLst/>
          </a:prstGeom>
          <a:solidFill>
            <a:srgbClr val="00A5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06F238-1852-BA2A-E243-E4F2C04733DE}"/>
              </a:ext>
            </a:extLst>
          </p:cNvPr>
          <p:cNvSpPr txBox="1"/>
          <p:nvPr/>
        </p:nvSpPr>
        <p:spPr>
          <a:xfrm>
            <a:off x="5075686" y="1608567"/>
            <a:ext cx="141914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ea typeface="KoPubWorld돋움체 Light" panose="00000300000000000000"/>
              </a:rPr>
              <a:t>출산을 했을 것으로</a:t>
            </a:r>
            <a:endParaRPr lang="en-US" altLang="ko-KR" sz="1300" dirty="0">
              <a:ea typeface="KoPubWorld돋움체 Light" panose="00000300000000000000"/>
            </a:endParaRPr>
          </a:p>
          <a:p>
            <a:pPr algn="ctr"/>
            <a:r>
              <a:rPr lang="ko-KR" altLang="en-US" sz="130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C655B4-97B8-5A62-3251-6768912C228D}"/>
              </a:ext>
            </a:extLst>
          </p:cNvPr>
          <p:cNvSpPr txBox="1"/>
          <p:nvPr/>
        </p:nvSpPr>
        <p:spPr>
          <a:xfrm>
            <a:off x="6893341" y="1608567"/>
            <a:ext cx="1927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spc="-150" dirty="0">
                <a:ea typeface="KoPubWorld돋움체 Light" panose="00000300000000000000"/>
              </a:rPr>
              <a:t>출산을 하지 않았을 것으로</a:t>
            </a:r>
            <a:endParaRPr lang="en-US" altLang="ko-KR" sz="1300" spc="-150" dirty="0">
              <a:ea typeface="KoPubWorld돋움체 Light" panose="00000300000000000000"/>
            </a:endParaRPr>
          </a:p>
          <a:p>
            <a:pPr algn="ctr"/>
            <a:r>
              <a:rPr lang="ko-KR" altLang="en-US" sz="1300" spc="-150" dirty="0">
                <a:ea typeface="KoPubWorld돋움체 Light" panose="00000300000000000000"/>
              </a:rPr>
              <a:t>기대되는 군집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xmlns="" id="{833184F8-251B-BBEB-06B7-C7A7F6DEB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4256427"/>
            <a:ext cx="974627" cy="1872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p-value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 = </a:t>
            </a:r>
            <a:r>
              <a:rPr kumimoji="0" lang="en-US" altLang="ko-KR" sz="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KoPubWorld돋움체 Light" panose="00000300000000000000"/>
              </a:rPr>
              <a:t>0.0002731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KoPubWorld돋움체 Light" panose="000003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253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91792" y="521518"/>
            <a:ext cx="6141425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2016 – 2021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–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분류별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 여가활동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563B46D6-90ED-4FEF-6035-65AA3165E7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479838"/>
            <a:ext cx="8640960" cy="261133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21DFF62-D405-646E-D37A-1C80D0997EDB}"/>
              </a:ext>
            </a:extLst>
          </p:cNvPr>
          <p:cNvSpPr txBox="1"/>
          <p:nvPr/>
        </p:nvSpPr>
        <p:spPr>
          <a:xfrm>
            <a:off x="576064" y="4280050"/>
            <a:ext cx="4788024" cy="73866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노래교실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무용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노래방 가기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댄서 등 연예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or K-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산업과 출산율이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관련 있을 것으로 추측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8EAD4E2-CBB8-3EC9-26C4-04B614306358}"/>
              </a:ext>
            </a:extLst>
          </p:cNvPr>
          <p:cNvSpPr txBox="1"/>
          <p:nvPr/>
        </p:nvSpPr>
        <p:spPr>
          <a:xfrm>
            <a:off x="5004048" y="4448632"/>
            <a:ext cx="3312368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휴식활동 中 반려동물과의 휴식활동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출산율과 관련 없음 확인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CD25C003-4919-D251-69F5-F2922560CD4C}"/>
              </a:ext>
            </a:extLst>
          </p:cNvPr>
          <p:cNvSpPr/>
          <p:nvPr/>
        </p:nvSpPr>
        <p:spPr>
          <a:xfrm>
            <a:off x="1907704" y="3263555"/>
            <a:ext cx="463080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17BEA463-08F6-4AF6-175A-9E39FCAB490A}"/>
              </a:ext>
            </a:extLst>
          </p:cNvPr>
          <p:cNvSpPr/>
          <p:nvPr/>
        </p:nvSpPr>
        <p:spPr>
          <a:xfrm>
            <a:off x="3491880" y="3479579"/>
            <a:ext cx="463080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1B5B8F59-7F5F-3D9C-5892-C1039149011C}"/>
              </a:ext>
            </a:extLst>
          </p:cNvPr>
          <p:cNvSpPr/>
          <p:nvPr/>
        </p:nvSpPr>
        <p:spPr>
          <a:xfrm>
            <a:off x="4572000" y="3507854"/>
            <a:ext cx="792088" cy="3163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9210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D739BA-7FE1-8B06-8CB9-DBCD191FDFDD}"/>
              </a:ext>
            </a:extLst>
          </p:cNvPr>
          <p:cNvSpPr/>
          <p:nvPr/>
        </p:nvSpPr>
        <p:spPr>
          <a:xfrm>
            <a:off x="4392518" y="2001967"/>
            <a:ext cx="4596886" cy="946640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2A22A65-26D7-4D57-EFA6-5682DC4CCE68}"/>
              </a:ext>
            </a:extLst>
          </p:cNvPr>
          <p:cNvGrpSpPr/>
          <p:nvPr/>
        </p:nvGrpSpPr>
        <p:grpSpPr>
          <a:xfrm>
            <a:off x="107504" y="1295512"/>
            <a:ext cx="4424930" cy="4084550"/>
            <a:chOff x="7206617" y="2150076"/>
            <a:chExt cx="4689185" cy="4219448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xmlns="" id="{AD821E33-1EE2-0218-E497-8E40333CC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992811370"/>
                </p:ext>
              </p:extLst>
            </p:nvPr>
          </p:nvGraphicFramePr>
          <p:xfrm>
            <a:off x="7206617" y="2150076"/>
            <a:ext cx="4689185" cy="42194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자유형 27">
              <a:extLst>
                <a:ext uri="{FF2B5EF4-FFF2-40B4-BE49-F238E27FC236}">
                  <a16:creationId xmlns:a16="http://schemas.microsoft.com/office/drawing/2014/main" xmlns="" id="{321FE5C9-A89E-5646-6D1D-AC9FE6E54F69}"/>
                </a:ext>
              </a:extLst>
            </p:cNvPr>
            <p:cNvSpPr/>
            <p:nvPr/>
          </p:nvSpPr>
          <p:spPr>
            <a:xfrm>
              <a:off x="7834726" y="3502121"/>
              <a:ext cx="2596468" cy="1684821"/>
            </a:xfrm>
            <a:custGeom>
              <a:avLst/>
              <a:gdLst>
                <a:gd name="connsiteX0" fmla="*/ 0 w 4286250"/>
                <a:gd name="connsiteY0" fmla="*/ 0 h 4362450"/>
                <a:gd name="connsiteX1" fmla="*/ 4286250 w 4286250"/>
                <a:gd name="connsiteY1" fmla="*/ 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3248283 w 4286250"/>
                <a:gd name="connsiteY1" fmla="*/ 1219200 h 4362450"/>
                <a:gd name="connsiteX2" fmla="*/ 4286250 w 4286250"/>
                <a:gd name="connsiteY2" fmla="*/ 4362450 h 4362450"/>
                <a:gd name="connsiteX3" fmla="*/ 0 w 4286250"/>
                <a:gd name="connsiteY3" fmla="*/ 4362450 h 4362450"/>
                <a:gd name="connsiteX4" fmla="*/ 0 w 4286250"/>
                <a:gd name="connsiteY4" fmla="*/ 0 h 4362450"/>
                <a:gd name="connsiteX0" fmla="*/ 0 w 4286250"/>
                <a:gd name="connsiteY0" fmla="*/ 0 h 4362450"/>
                <a:gd name="connsiteX1" fmla="*/ 1086880 w 4286250"/>
                <a:gd name="connsiteY1" fmla="*/ 1008105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0 w 4286250"/>
                <a:gd name="connsiteY0" fmla="*/ 0 h 4362450"/>
                <a:gd name="connsiteX1" fmla="*/ 2190750 w 4286250"/>
                <a:gd name="connsiteY1" fmla="*/ 2177878 h 4362450"/>
                <a:gd name="connsiteX2" fmla="*/ 3248283 w 4286250"/>
                <a:gd name="connsiteY2" fmla="*/ 1219200 h 4362450"/>
                <a:gd name="connsiteX3" fmla="*/ 4286250 w 4286250"/>
                <a:gd name="connsiteY3" fmla="*/ 4362450 h 4362450"/>
                <a:gd name="connsiteX4" fmla="*/ 0 w 4286250"/>
                <a:gd name="connsiteY4" fmla="*/ 4362450 h 4362450"/>
                <a:gd name="connsiteX5" fmla="*/ 0 w 4286250"/>
                <a:gd name="connsiteY5" fmla="*/ 0 h 43624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0562 w 4286250"/>
                <a:gd name="connsiteY5" fmla="*/ 716692 h 3143250"/>
                <a:gd name="connsiteX0" fmla="*/ 1820562 w 4286250"/>
                <a:gd name="connsiteY0" fmla="*/ 716692 h 3143250"/>
                <a:gd name="connsiteX1" fmla="*/ 2190750 w 4286250"/>
                <a:gd name="connsiteY1" fmla="*/ 958678 h 3143250"/>
                <a:gd name="connsiteX2" fmla="*/ 3248283 w 4286250"/>
                <a:gd name="connsiteY2" fmla="*/ 0 h 3143250"/>
                <a:gd name="connsiteX3" fmla="*/ 4286250 w 4286250"/>
                <a:gd name="connsiteY3" fmla="*/ 3143250 h 3143250"/>
                <a:gd name="connsiteX4" fmla="*/ 0 w 4286250"/>
                <a:gd name="connsiteY4" fmla="*/ 3143250 h 3143250"/>
                <a:gd name="connsiteX5" fmla="*/ 1828285 w 4286250"/>
                <a:gd name="connsiteY5" fmla="*/ 999868 h 3143250"/>
                <a:gd name="connsiteX6" fmla="*/ 1820562 w 4286250"/>
                <a:gd name="connsiteY6" fmla="*/ 716692 h 3143250"/>
                <a:gd name="connsiteX0" fmla="*/ 1820734 w 4286422"/>
                <a:gd name="connsiteY0" fmla="*/ 716692 h 3143250"/>
                <a:gd name="connsiteX1" fmla="*/ 2190922 w 4286422"/>
                <a:gd name="connsiteY1" fmla="*/ 958678 h 3143250"/>
                <a:gd name="connsiteX2" fmla="*/ 3248455 w 4286422"/>
                <a:gd name="connsiteY2" fmla="*/ 0 h 3143250"/>
                <a:gd name="connsiteX3" fmla="*/ 4286422 w 4286422"/>
                <a:gd name="connsiteY3" fmla="*/ 3143250 h 3143250"/>
                <a:gd name="connsiteX4" fmla="*/ 172 w 4286422"/>
                <a:gd name="connsiteY4" fmla="*/ 3143250 h 3143250"/>
                <a:gd name="connsiteX5" fmla="*/ 1490706 w 4286422"/>
                <a:gd name="connsiteY5" fmla="*/ 1741273 h 3143250"/>
                <a:gd name="connsiteX6" fmla="*/ 1828457 w 4286422"/>
                <a:gd name="connsiteY6" fmla="*/ 999868 h 3143250"/>
                <a:gd name="connsiteX7" fmla="*/ 1820734 w 4286422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0028 w 2795716"/>
                <a:gd name="connsiteY0" fmla="*/ 716692 h 3143250"/>
                <a:gd name="connsiteX1" fmla="*/ 700216 w 2795716"/>
                <a:gd name="connsiteY1" fmla="*/ 958678 h 3143250"/>
                <a:gd name="connsiteX2" fmla="*/ 1757749 w 2795716"/>
                <a:gd name="connsiteY2" fmla="*/ 0 h 3143250"/>
                <a:gd name="connsiteX3" fmla="*/ 2795716 w 2795716"/>
                <a:gd name="connsiteY3" fmla="*/ 3143250 h 3143250"/>
                <a:gd name="connsiteX4" fmla="*/ 717207 w 2795716"/>
                <a:gd name="connsiteY4" fmla="*/ 2352417 h 3143250"/>
                <a:gd name="connsiteX5" fmla="*/ 0 w 2795716"/>
                <a:gd name="connsiteY5" fmla="*/ 1741273 h 3143250"/>
                <a:gd name="connsiteX6" fmla="*/ 337751 w 2795716"/>
                <a:gd name="connsiteY6" fmla="*/ 999868 h 3143250"/>
                <a:gd name="connsiteX7" fmla="*/ 330028 w 2795716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721798 w 2800307"/>
                <a:gd name="connsiteY4" fmla="*/ 2352417 h 3143250"/>
                <a:gd name="connsiteX5" fmla="*/ 4591 w 2800307"/>
                <a:gd name="connsiteY5" fmla="*/ 1741273 h 3143250"/>
                <a:gd name="connsiteX6" fmla="*/ 342342 w 2800307"/>
                <a:gd name="connsiteY6" fmla="*/ 999868 h 3143250"/>
                <a:gd name="connsiteX7" fmla="*/ 334619 w 2800307"/>
                <a:gd name="connsiteY7" fmla="*/ 716692 h 3143250"/>
                <a:gd name="connsiteX0" fmla="*/ 334619 w 2800307"/>
                <a:gd name="connsiteY0" fmla="*/ 716692 h 3143250"/>
                <a:gd name="connsiteX1" fmla="*/ 704807 w 2800307"/>
                <a:gd name="connsiteY1" fmla="*/ 958678 h 3143250"/>
                <a:gd name="connsiteX2" fmla="*/ 1762340 w 2800307"/>
                <a:gd name="connsiteY2" fmla="*/ 0 h 3143250"/>
                <a:gd name="connsiteX3" fmla="*/ 2800307 w 2800307"/>
                <a:gd name="connsiteY3" fmla="*/ 3143250 h 3143250"/>
                <a:gd name="connsiteX4" fmla="*/ 1366796 w 2800307"/>
                <a:gd name="connsiteY4" fmla="*/ 1714500 h 3143250"/>
                <a:gd name="connsiteX5" fmla="*/ 721798 w 2800307"/>
                <a:gd name="connsiteY5" fmla="*/ 2352417 h 3143250"/>
                <a:gd name="connsiteX6" fmla="*/ 4591 w 2800307"/>
                <a:gd name="connsiteY6" fmla="*/ 1741273 h 3143250"/>
                <a:gd name="connsiteX7" fmla="*/ 342342 w 2800307"/>
                <a:gd name="connsiteY7" fmla="*/ 999868 h 3143250"/>
                <a:gd name="connsiteX8" fmla="*/ 334619 w 2800307"/>
                <a:gd name="connsiteY8" fmla="*/ 716692 h 3143250"/>
                <a:gd name="connsiteX0" fmla="*/ 334619 w 1762340"/>
                <a:gd name="connsiteY0" fmla="*/ 716692 h 2352417"/>
                <a:gd name="connsiteX1" fmla="*/ 704807 w 1762340"/>
                <a:gd name="connsiteY1" fmla="*/ 958678 h 2352417"/>
                <a:gd name="connsiteX2" fmla="*/ 1762340 w 1762340"/>
                <a:gd name="connsiteY2" fmla="*/ 0 h 2352417"/>
                <a:gd name="connsiteX3" fmla="*/ 795295 w 1762340"/>
                <a:gd name="connsiteY3" fmla="*/ 1066800 h 2352417"/>
                <a:gd name="connsiteX4" fmla="*/ 1366796 w 1762340"/>
                <a:gd name="connsiteY4" fmla="*/ 1714500 h 2352417"/>
                <a:gd name="connsiteX5" fmla="*/ 721798 w 1762340"/>
                <a:gd name="connsiteY5" fmla="*/ 2352417 h 2352417"/>
                <a:gd name="connsiteX6" fmla="*/ 4591 w 1762340"/>
                <a:gd name="connsiteY6" fmla="*/ 1741273 h 2352417"/>
                <a:gd name="connsiteX7" fmla="*/ 342342 w 1762340"/>
                <a:gd name="connsiteY7" fmla="*/ 999868 h 2352417"/>
                <a:gd name="connsiteX8" fmla="*/ 334619 w 1762340"/>
                <a:gd name="connsiteY8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0 w 2490916"/>
                <a:gd name="connsiteY7" fmla="*/ 1049296 h 2352417"/>
                <a:gd name="connsiteX8" fmla="*/ 1070918 w 2490916"/>
                <a:gd name="connsiteY8" fmla="*/ 999868 h 2352417"/>
                <a:gd name="connsiteX9" fmla="*/ 1063195 w 2490916"/>
                <a:gd name="connsiteY9" fmla="*/ 716692 h 2352417"/>
                <a:gd name="connsiteX0" fmla="*/ 1063195 w 2490916"/>
                <a:gd name="connsiteY0" fmla="*/ 716692 h 2352417"/>
                <a:gd name="connsiteX1" fmla="*/ 1433383 w 2490916"/>
                <a:gd name="connsiteY1" fmla="*/ 958678 h 2352417"/>
                <a:gd name="connsiteX2" fmla="*/ 2490916 w 2490916"/>
                <a:gd name="connsiteY2" fmla="*/ 0 h 2352417"/>
                <a:gd name="connsiteX3" fmla="*/ 1523871 w 2490916"/>
                <a:gd name="connsiteY3" fmla="*/ 1066800 h 2352417"/>
                <a:gd name="connsiteX4" fmla="*/ 2095372 w 2490916"/>
                <a:gd name="connsiteY4" fmla="*/ 1714500 h 2352417"/>
                <a:gd name="connsiteX5" fmla="*/ 1450374 w 2490916"/>
                <a:gd name="connsiteY5" fmla="*/ 2352417 h 2352417"/>
                <a:gd name="connsiteX6" fmla="*/ 733167 w 2490916"/>
                <a:gd name="connsiteY6" fmla="*/ 1741273 h 2352417"/>
                <a:gd name="connsiteX7" fmla="*/ 370703 w 2490916"/>
                <a:gd name="connsiteY7" fmla="*/ 2103739 h 2352417"/>
                <a:gd name="connsiteX8" fmla="*/ 0 w 2490916"/>
                <a:gd name="connsiteY8" fmla="*/ 1049296 h 2352417"/>
                <a:gd name="connsiteX9" fmla="*/ 1070918 w 2490916"/>
                <a:gd name="connsiteY9" fmla="*/ 999868 h 2352417"/>
                <a:gd name="connsiteX10" fmla="*/ 1063195 w 2490916"/>
                <a:gd name="connsiteY10" fmla="*/ 716692 h 2352417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450374 w 2490916"/>
                <a:gd name="connsiteY5" fmla="*/ 2352417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733167 w 2490916"/>
                <a:gd name="connsiteY6" fmla="*/ 1741273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549228 w 2490916"/>
                <a:gd name="connsiteY5" fmla="*/ 1907574 h 2499155"/>
                <a:gd name="connsiteX6" fmla="*/ 1515761 w 2490916"/>
                <a:gd name="connsiteY6" fmla="*/ 2070787 h 2499155"/>
                <a:gd name="connsiteX7" fmla="*/ 1416908 w 2490916"/>
                <a:gd name="connsiteY7" fmla="*/ 2499155 h 2499155"/>
                <a:gd name="connsiteX8" fmla="*/ 370703 w 2490916"/>
                <a:gd name="connsiteY8" fmla="*/ 2103739 h 2499155"/>
                <a:gd name="connsiteX9" fmla="*/ 0 w 2490916"/>
                <a:gd name="connsiteY9" fmla="*/ 1049296 h 2499155"/>
                <a:gd name="connsiteX10" fmla="*/ 1070918 w 2490916"/>
                <a:gd name="connsiteY10" fmla="*/ 999868 h 2499155"/>
                <a:gd name="connsiteX11" fmla="*/ 1063195 w 2490916"/>
                <a:gd name="connsiteY11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095372 w 2490916"/>
                <a:gd name="connsiteY4" fmla="*/ 17145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1523871 w 2490916"/>
                <a:gd name="connsiteY3" fmla="*/ 1066800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063195 w 2490916"/>
                <a:gd name="connsiteY0" fmla="*/ 716692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063195 w 2490916"/>
                <a:gd name="connsiteY12" fmla="*/ 716692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70918 w 2490916"/>
                <a:gd name="connsiteY11" fmla="*/ 999868 h 2499155"/>
                <a:gd name="connsiteX12" fmla="*/ 1246551 w 2490916"/>
                <a:gd name="connsiteY12" fmla="*/ 864329 h 2499155"/>
                <a:gd name="connsiteX0" fmla="*/ 1246551 w 2490916"/>
                <a:gd name="connsiteY0" fmla="*/ 864329 h 2499155"/>
                <a:gd name="connsiteX1" fmla="*/ 1433383 w 2490916"/>
                <a:gd name="connsiteY1" fmla="*/ 958678 h 2499155"/>
                <a:gd name="connsiteX2" fmla="*/ 2490916 w 2490916"/>
                <a:gd name="connsiteY2" fmla="*/ 0 h 2499155"/>
                <a:gd name="connsiteX3" fmla="*/ 2390646 w 2490916"/>
                <a:gd name="connsiteY3" fmla="*/ 554831 h 2499155"/>
                <a:gd name="connsiteX4" fmla="*/ 2395410 w 2490916"/>
                <a:gd name="connsiteY4" fmla="*/ 1066800 h 2499155"/>
                <a:gd name="connsiteX5" fmla="*/ 1638172 w 2490916"/>
                <a:gd name="connsiteY5" fmla="*/ 1254920 h 2499155"/>
                <a:gd name="connsiteX6" fmla="*/ 1549228 w 2490916"/>
                <a:gd name="connsiteY6" fmla="*/ 1907574 h 2499155"/>
                <a:gd name="connsiteX7" fmla="*/ 1515761 w 2490916"/>
                <a:gd name="connsiteY7" fmla="*/ 2070787 h 2499155"/>
                <a:gd name="connsiteX8" fmla="*/ 1416908 w 2490916"/>
                <a:gd name="connsiteY8" fmla="*/ 2499155 h 2499155"/>
                <a:gd name="connsiteX9" fmla="*/ 370703 w 2490916"/>
                <a:gd name="connsiteY9" fmla="*/ 2103739 h 2499155"/>
                <a:gd name="connsiteX10" fmla="*/ 0 w 2490916"/>
                <a:gd name="connsiteY10" fmla="*/ 1049296 h 2499155"/>
                <a:gd name="connsiteX11" fmla="*/ 1009005 w 2490916"/>
                <a:gd name="connsiteY11" fmla="*/ 897475 h 2499155"/>
                <a:gd name="connsiteX12" fmla="*/ 1246551 w 2490916"/>
                <a:gd name="connsiteY12" fmla="*/ 864329 h 2499155"/>
                <a:gd name="connsiteX0" fmla="*/ 1246551 w 2490916"/>
                <a:gd name="connsiteY0" fmla="*/ 1286776 h 2921602"/>
                <a:gd name="connsiteX1" fmla="*/ 1433383 w 2490916"/>
                <a:gd name="connsiteY1" fmla="*/ 0 h 2921602"/>
                <a:gd name="connsiteX2" fmla="*/ 2490916 w 2490916"/>
                <a:gd name="connsiteY2" fmla="*/ 422447 h 2921602"/>
                <a:gd name="connsiteX3" fmla="*/ 2390646 w 2490916"/>
                <a:gd name="connsiteY3" fmla="*/ 977278 h 2921602"/>
                <a:gd name="connsiteX4" fmla="*/ 2395410 w 2490916"/>
                <a:gd name="connsiteY4" fmla="*/ 1489247 h 2921602"/>
                <a:gd name="connsiteX5" fmla="*/ 1638172 w 2490916"/>
                <a:gd name="connsiteY5" fmla="*/ 1677367 h 2921602"/>
                <a:gd name="connsiteX6" fmla="*/ 1549228 w 2490916"/>
                <a:gd name="connsiteY6" fmla="*/ 2330021 h 2921602"/>
                <a:gd name="connsiteX7" fmla="*/ 1515761 w 2490916"/>
                <a:gd name="connsiteY7" fmla="*/ 2493234 h 2921602"/>
                <a:gd name="connsiteX8" fmla="*/ 1416908 w 2490916"/>
                <a:gd name="connsiteY8" fmla="*/ 2921602 h 2921602"/>
                <a:gd name="connsiteX9" fmla="*/ 370703 w 2490916"/>
                <a:gd name="connsiteY9" fmla="*/ 2526186 h 2921602"/>
                <a:gd name="connsiteX10" fmla="*/ 0 w 2490916"/>
                <a:gd name="connsiteY10" fmla="*/ 1471743 h 2921602"/>
                <a:gd name="connsiteX11" fmla="*/ 1009005 w 2490916"/>
                <a:gd name="connsiteY11" fmla="*/ 1319922 h 2921602"/>
                <a:gd name="connsiteX12" fmla="*/ 1246551 w 2490916"/>
                <a:gd name="connsiteY12" fmla="*/ 1286776 h 2921602"/>
                <a:gd name="connsiteX0" fmla="*/ 1246551 w 2395410"/>
                <a:gd name="connsiteY0" fmla="*/ 1286776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1246551 w 2395410"/>
                <a:gd name="connsiteY12" fmla="*/ 1286776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1009005 w 2395410"/>
                <a:gd name="connsiteY11" fmla="*/ 1319922 h 2921602"/>
                <a:gd name="connsiteX12" fmla="*/ 66487 w 2395410"/>
                <a:gd name="connsiteY12" fmla="*/ 1013967 h 2921602"/>
                <a:gd name="connsiteX0" fmla="*/ 66487 w 2395410"/>
                <a:gd name="connsiteY0" fmla="*/ 1013967 h 2921602"/>
                <a:gd name="connsiteX1" fmla="*/ 1433383 w 2395410"/>
                <a:gd name="connsiteY1" fmla="*/ 0 h 2921602"/>
                <a:gd name="connsiteX2" fmla="*/ 2378998 w 2395410"/>
                <a:gd name="connsiteY2" fmla="*/ 531985 h 2921602"/>
                <a:gd name="connsiteX3" fmla="*/ 2390646 w 2395410"/>
                <a:gd name="connsiteY3" fmla="*/ 977278 h 2921602"/>
                <a:gd name="connsiteX4" fmla="*/ 2395410 w 2395410"/>
                <a:gd name="connsiteY4" fmla="*/ 1489247 h 2921602"/>
                <a:gd name="connsiteX5" fmla="*/ 1638172 w 2395410"/>
                <a:gd name="connsiteY5" fmla="*/ 1677367 h 2921602"/>
                <a:gd name="connsiteX6" fmla="*/ 1549228 w 2395410"/>
                <a:gd name="connsiteY6" fmla="*/ 2330021 h 2921602"/>
                <a:gd name="connsiteX7" fmla="*/ 1515761 w 2395410"/>
                <a:gd name="connsiteY7" fmla="*/ 2493234 h 2921602"/>
                <a:gd name="connsiteX8" fmla="*/ 1416908 w 2395410"/>
                <a:gd name="connsiteY8" fmla="*/ 2921602 h 2921602"/>
                <a:gd name="connsiteX9" fmla="*/ 370703 w 2395410"/>
                <a:gd name="connsiteY9" fmla="*/ 2526186 h 2921602"/>
                <a:gd name="connsiteX10" fmla="*/ 0 w 2395410"/>
                <a:gd name="connsiteY10" fmla="*/ 1471743 h 2921602"/>
                <a:gd name="connsiteX11" fmla="*/ 66487 w 2395410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0 w 2328923"/>
                <a:gd name="connsiteY10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304216 w 2328923"/>
                <a:gd name="connsiteY9" fmla="*/ 2526186 h 2921602"/>
                <a:gd name="connsiteX10" fmla="*/ 519744 w 2328923"/>
                <a:gd name="connsiteY10" fmla="*/ 2698988 h 2921602"/>
                <a:gd name="connsiteX11" fmla="*/ 0 w 2328923"/>
                <a:gd name="connsiteY11" fmla="*/ 1013967 h 2921602"/>
                <a:gd name="connsiteX0" fmla="*/ 0 w 2328923"/>
                <a:gd name="connsiteY0" fmla="*/ 1013967 h 2921602"/>
                <a:gd name="connsiteX1" fmla="*/ 1366896 w 2328923"/>
                <a:gd name="connsiteY1" fmla="*/ 0 h 2921602"/>
                <a:gd name="connsiteX2" fmla="*/ 2312511 w 2328923"/>
                <a:gd name="connsiteY2" fmla="*/ 531985 h 2921602"/>
                <a:gd name="connsiteX3" fmla="*/ 2324159 w 2328923"/>
                <a:gd name="connsiteY3" fmla="*/ 977278 h 2921602"/>
                <a:gd name="connsiteX4" fmla="*/ 2328923 w 2328923"/>
                <a:gd name="connsiteY4" fmla="*/ 1489247 h 2921602"/>
                <a:gd name="connsiteX5" fmla="*/ 1571685 w 2328923"/>
                <a:gd name="connsiteY5" fmla="*/ 1677367 h 2921602"/>
                <a:gd name="connsiteX6" fmla="*/ 1482741 w 2328923"/>
                <a:gd name="connsiteY6" fmla="*/ 2330021 h 2921602"/>
                <a:gd name="connsiteX7" fmla="*/ 1449274 w 2328923"/>
                <a:gd name="connsiteY7" fmla="*/ 2493234 h 2921602"/>
                <a:gd name="connsiteX8" fmla="*/ 1350421 w 2328923"/>
                <a:gd name="connsiteY8" fmla="*/ 2921602 h 2921602"/>
                <a:gd name="connsiteX9" fmla="*/ 519744 w 2328923"/>
                <a:gd name="connsiteY9" fmla="*/ 2698988 h 2921602"/>
                <a:gd name="connsiteX10" fmla="*/ 0 w 2328923"/>
                <a:gd name="connsiteY10" fmla="*/ 1013967 h 2921602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1482741 w 2328923"/>
                <a:gd name="connsiteY6" fmla="*/ 2330021 h 2698988"/>
                <a:gd name="connsiteX7" fmla="*/ 1449274 w 2328923"/>
                <a:gd name="connsiteY7" fmla="*/ 2493234 h 2698988"/>
                <a:gd name="connsiteX8" fmla="*/ 519744 w 2328923"/>
                <a:gd name="connsiteY8" fmla="*/ 2698988 h 2698988"/>
                <a:gd name="connsiteX9" fmla="*/ 0 w 2328923"/>
                <a:gd name="connsiteY9" fmla="*/ 1013967 h 2698988"/>
                <a:gd name="connsiteX0" fmla="*/ 0 w 2328923"/>
                <a:gd name="connsiteY0" fmla="*/ 1013967 h 2918330"/>
                <a:gd name="connsiteX1" fmla="*/ 1366896 w 2328923"/>
                <a:gd name="connsiteY1" fmla="*/ 0 h 2918330"/>
                <a:gd name="connsiteX2" fmla="*/ 2312511 w 2328923"/>
                <a:gd name="connsiteY2" fmla="*/ 531985 h 2918330"/>
                <a:gd name="connsiteX3" fmla="*/ 2324159 w 2328923"/>
                <a:gd name="connsiteY3" fmla="*/ 977278 h 2918330"/>
                <a:gd name="connsiteX4" fmla="*/ 2328923 w 2328923"/>
                <a:gd name="connsiteY4" fmla="*/ 1489247 h 2918330"/>
                <a:gd name="connsiteX5" fmla="*/ 1571685 w 2328923"/>
                <a:gd name="connsiteY5" fmla="*/ 1677367 h 2918330"/>
                <a:gd name="connsiteX6" fmla="*/ 1482741 w 2328923"/>
                <a:gd name="connsiteY6" fmla="*/ 2330021 h 2918330"/>
                <a:gd name="connsiteX7" fmla="*/ 519744 w 2328923"/>
                <a:gd name="connsiteY7" fmla="*/ 2698988 h 2918330"/>
                <a:gd name="connsiteX8" fmla="*/ 0 w 2328923"/>
                <a:gd name="connsiteY8" fmla="*/ 1013967 h 2918330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1571685 w 2328923"/>
                <a:gd name="connsiteY5" fmla="*/ 1677367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8923"/>
                <a:gd name="connsiteY0" fmla="*/ 1013967 h 2698988"/>
                <a:gd name="connsiteX1" fmla="*/ 1366896 w 2328923"/>
                <a:gd name="connsiteY1" fmla="*/ 0 h 2698988"/>
                <a:gd name="connsiteX2" fmla="*/ 2312511 w 2328923"/>
                <a:gd name="connsiteY2" fmla="*/ 531985 h 2698988"/>
                <a:gd name="connsiteX3" fmla="*/ 2324159 w 2328923"/>
                <a:gd name="connsiteY3" fmla="*/ 977278 h 2698988"/>
                <a:gd name="connsiteX4" fmla="*/ 2328923 w 2328923"/>
                <a:gd name="connsiteY4" fmla="*/ 1489247 h 2698988"/>
                <a:gd name="connsiteX5" fmla="*/ 2199784 w 2328923"/>
                <a:gd name="connsiteY5" fmla="*/ 2552898 h 2698988"/>
                <a:gd name="connsiteX6" fmla="*/ 519744 w 2328923"/>
                <a:gd name="connsiteY6" fmla="*/ 2698988 h 2698988"/>
                <a:gd name="connsiteX7" fmla="*/ 0 w 2328923"/>
                <a:gd name="connsiteY7" fmla="*/ 1013967 h 2698988"/>
                <a:gd name="connsiteX0" fmla="*/ 0 w 2324159"/>
                <a:gd name="connsiteY0" fmla="*/ 1013967 h 2698988"/>
                <a:gd name="connsiteX1" fmla="*/ 1366896 w 2324159"/>
                <a:gd name="connsiteY1" fmla="*/ 0 h 2698988"/>
                <a:gd name="connsiteX2" fmla="*/ 2312511 w 2324159"/>
                <a:gd name="connsiteY2" fmla="*/ 531985 h 2698988"/>
                <a:gd name="connsiteX3" fmla="*/ 2324159 w 2324159"/>
                <a:gd name="connsiteY3" fmla="*/ 977278 h 2698988"/>
                <a:gd name="connsiteX4" fmla="*/ 2199784 w 2324159"/>
                <a:gd name="connsiteY4" fmla="*/ 2552898 h 2698988"/>
                <a:gd name="connsiteX5" fmla="*/ 519744 w 2324159"/>
                <a:gd name="connsiteY5" fmla="*/ 2698988 h 2698988"/>
                <a:gd name="connsiteX6" fmla="*/ 0 w 2324159"/>
                <a:gd name="connsiteY6" fmla="*/ 1013967 h 2698988"/>
                <a:gd name="connsiteX0" fmla="*/ 0 w 2312511"/>
                <a:gd name="connsiteY0" fmla="*/ 1013967 h 2698988"/>
                <a:gd name="connsiteX1" fmla="*/ 1366896 w 2312511"/>
                <a:gd name="connsiteY1" fmla="*/ 0 h 2698988"/>
                <a:gd name="connsiteX2" fmla="*/ 2312511 w 2312511"/>
                <a:gd name="connsiteY2" fmla="*/ 531985 h 2698988"/>
                <a:gd name="connsiteX3" fmla="*/ 1911770 w 2312511"/>
                <a:gd name="connsiteY3" fmla="*/ 1332566 h 2698988"/>
                <a:gd name="connsiteX4" fmla="*/ 2199784 w 2312511"/>
                <a:gd name="connsiteY4" fmla="*/ 2552898 h 2698988"/>
                <a:gd name="connsiteX5" fmla="*/ 519744 w 2312511"/>
                <a:gd name="connsiteY5" fmla="*/ 2698988 h 2698988"/>
                <a:gd name="connsiteX6" fmla="*/ 0 w 2312511"/>
                <a:gd name="connsiteY6" fmla="*/ 1013967 h 2698988"/>
                <a:gd name="connsiteX0" fmla="*/ 0 w 2199785"/>
                <a:gd name="connsiteY0" fmla="*/ 1013967 h 2698988"/>
                <a:gd name="connsiteX1" fmla="*/ 1366896 w 2199785"/>
                <a:gd name="connsiteY1" fmla="*/ 0 h 2698988"/>
                <a:gd name="connsiteX2" fmla="*/ 1652690 w 2199785"/>
                <a:gd name="connsiteY2" fmla="*/ 646184 h 2698988"/>
                <a:gd name="connsiteX3" fmla="*/ 1911770 w 2199785"/>
                <a:gd name="connsiteY3" fmla="*/ 1332566 h 2698988"/>
                <a:gd name="connsiteX4" fmla="*/ 2199784 w 2199785"/>
                <a:gd name="connsiteY4" fmla="*/ 2552898 h 2698988"/>
                <a:gd name="connsiteX5" fmla="*/ 519744 w 2199785"/>
                <a:gd name="connsiteY5" fmla="*/ 2698988 h 2698988"/>
                <a:gd name="connsiteX6" fmla="*/ 0 w 2199785"/>
                <a:gd name="connsiteY6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98988"/>
                <a:gd name="connsiteX1" fmla="*/ 1366896 w 2199784"/>
                <a:gd name="connsiteY1" fmla="*/ 0 h 2698988"/>
                <a:gd name="connsiteX2" fmla="*/ 1911770 w 2199784"/>
                <a:gd name="connsiteY2" fmla="*/ 1332566 h 2698988"/>
                <a:gd name="connsiteX3" fmla="*/ 2199784 w 2199784"/>
                <a:gd name="connsiteY3" fmla="*/ 2552898 h 2698988"/>
                <a:gd name="connsiteX4" fmla="*/ 519744 w 2199784"/>
                <a:gd name="connsiteY4" fmla="*/ 2698988 h 2698988"/>
                <a:gd name="connsiteX5" fmla="*/ 0 w 2199784"/>
                <a:gd name="connsiteY5" fmla="*/ 1013967 h 2698988"/>
                <a:gd name="connsiteX0" fmla="*/ 0 w 2199784"/>
                <a:gd name="connsiteY0" fmla="*/ 1013967 h 2628408"/>
                <a:gd name="connsiteX1" fmla="*/ 1366896 w 2199784"/>
                <a:gd name="connsiteY1" fmla="*/ 0 h 2628408"/>
                <a:gd name="connsiteX2" fmla="*/ 1911770 w 2199784"/>
                <a:gd name="connsiteY2" fmla="*/ 1332566 h 2628408"/>
                <a:gd name="connsiteX3" fmla="*/ 2199784 w 2199784"/>
                <a:gd name="connsiteY3" fmla="*/ 2552898 h 2628408"/>
                <a:gd name="connsiteX4" fmla="*/ 499056 w 2199784"/>
                <a:gd name="connsiteY4" fmla="*/ 2628408 h 2628408"/>
                <a:gd name="connsiteX5" fmla="*/ 0 w 2199784"/>
                <a:gd name="connsiteY5" fmla="*/ 1013967 h 2628408"/>
                <a:gd name="connsiteX0" fmla="*/ 0 w 2158410"/>
                <a:gd name="connsiteY0" fmla="*/ 1013967 h 2628408"/>
                <a:gd name="connsiteX1" fmla="*/ 1366896 w 2158410"/>
                <a:gd name="connsiteY1" fmla="*/ 0 h 2628408"/>
                <a:gd name="connsiteX2" fmla="*/ 1911770 w 2158410"/>
                <a:gd name="connsiteY2" fmla="*/ 1332566 h 2628408"/>
                <a:gd name="connsiteX3" fmla="*/ 2158410 w 2158410"/>
                <a:gd name="connsiteY3" fmla="*/ 2492401 h 2628408"/>
                <a:gd name="connsiteX4" fmla="*/ 499056 w 2158410"/>
                <a:gd name="connsiteY4" fmla="*/ 2628408 h 2628408"/>
                <a:gd name="connsiteX5" fmla="*/ 0 w 2158410"/>
                <a:gd name="connsiteY5" fmla="*/ 1013967 h 2628408"/>
                <a:gd name="connsiteX0" fmla="*/ 0 w 2158410"/>
                <a:gd name="connsiteY0" fmla="*/ 1246043 h 2860484"/>
                <a:gd name="connsiteX1" fmla="*/ 1286711 w 2158410"/>
                <a:gd name="connsiteY1" fmla="*/ 0 h 2860484"/>
                <a:gd name="connsiteX2" fmla="*/ 1911770 w 2158410"/>
                <a:gd name="connsiteY2" fmla="*/ 1564642 h 2860484"/>
                <a:gd name="connsiteX3" fmla="*/ 2158410 w 2158410"/>
                <a:gd name="connsiteY3" fmla="*/ 2724477 h 2860484"/>
                <a:gd name="connsiteX4" fmla="*/ 499056 w 2158410"/>
                <a:gd name="connsiteY4" fmla="*/ 2860484 h 2860484"/>
                <a:gd name="connsiteX5" fmla="*/ 0 w 2158410"/>
                <a:gd name="connsiteY5" fmla="*/ 1246043 h 2860484"/>
                <a:gd name="connsiteX0" fmla="*/ 0 w 2158410"/>
                <a:gd name="connsiteY0" fmla="*/ 1246043 h 2860484"/>
                <a:gd name="connsiteX1" fmla="*/ 1286711 w 2158410"/>
                <a:gd name="connsiteY1" fmla="*/ 0 h 2860484"/>
                <a:gd name="connsiteX2" fmla="*/ 1911770 w 2158410"/>
                <a:gd name="connsiteY2" fmla="*/ 898169 h 2860484"/>
                <a:gd name="connsiteX3" fmla="*/ 2158410 w 2158410"/>
                <a:gd name="connsiteY3" fmla="*/ 2724477 h 2860484"/>
                <a:gd name="connsiteX4" fmla="*/ 499056 w 2158410"/>
                <a:gd name="connsiteY4" fmla="*/ 2860484 h 2860484"/>
                <a:gd name="connsiteX5" fmla="*/ 0 w 2158410"/>
                <a:gd name="connsiteY5" fmla="*/ 1246043 h 2860484"/>
                <a:gd name="connsiteX0" fmla="*/ 0 w 1911770"/>
                <a:gd name="connsiteY0" fmla="*/ 1246043 h 2860484"/>
                <a:gd name="connsiteX1" fmla="*/ 1286711 w 1911770"/>
                <a:gd name="connsiteY1" fmla="*/ 0 h 2860484"/>
                <a:gd name="connsiteX2" fmla="*/ 1911770 w 1911770"/>
                <a:gd name="connsiteY2" fmla="*/ 898169 h 2860484"/>
                <a:gd name="connsiteX3" fmla="*/ 499056 w 1911770"/>
                <a:gd name="connsiteY3" fmla="*/ 2860484 h 2860484"/>
                <a:gd name="connsiteX4" fmla="*/ 0 w 1911770"/>
                <a:gd name="connsiteY4" fmla="*/ 1246043 h 2860484"/>
                <a:gd name="connsiteX0" fmla="*/ 0 w 1911770"/>
                <a:gd name="connsiteY0" fmla="*/ 1246043 h 1246043"/>
                <a:gd name="connsiteX1" fmla="*/ 1286711 w 1911770"/>
                <a:gd name="connsiteY1" fmla="*/ 0 h 1246043"/>
                <a:gd name="connsiteX2" fmla="*/ 1911770 w 1911770"/>
                <a:gd name="connsiteY2" fmla="*/ 898169 h 1246043"/>
                <a:gd name="connsiteX3" fmla="*/ 0 w 1911770"/>
                <a:gd name="connsiteY3" fmla="*/ 1246043 h 1246043"/>
                <a:gd name="connsiteX0" fmla="*/ 0 w 1911770"/>
                <a:gd name="connsiteY0" fmla="*/ 1246043 h 1246043"/>
                <a:gd name="connsiteX1" fmla="*/ 1286711 w 1911770"/>
                <a:gd name="connsiteY1" fmla="*/ 0 h 1246043"/>
                <a:gd name="connsiteX2" fmla="*/ 1911770 w 1911770"/>
                <a:gd name="connsiteY2" fmla="*/ 898169 h 1246043"/>
                <a:gd name="connsiteX3" fmla="*/ 0 w 1911770"/>
                <a:gd name="connsiteY3" fmla="*/ 1246043 h 1246043"/>
                <a:gd name="connsiteX0" fmla="*/ 0 w 1697815"/>
                <a:gd name="connsiteY0" fmla="*/ 1246043 h 1246043"/>
                <a:gd name="connsiteX1" fmla="*/ 1286711 w 1697815"/>
                <a:gd name="connsiteY1" fmla="*/ 0 h 1246043"/>
                <a:gd name="connsiteX2" fmla="*/ 1697815 w 1697815"/>
                <a:gd name="connsiteY2" fmla="*/ 898169 h 1246043"/>
                <a:gd name="connsiteX3" fmla="*/ 0 w 1697815"/>
                <a:gd name="connsiteY3" fmla="*/ 1246043 h 1246043"/>
                <a:gd name="connsiteX0" fmla="*/ 0 w 1940298"/>
                <a:gd name="connsiteY0" fmla="*/ 1246043 h 1246043"/>
                <a:gd name="connsiteX1" fmla="*/ 1286711 w 1940298"/>
                <a:gd name="connsiteY1" fmla="*/ 0 h 1246043"/>
                <a:gd name="connsiteX2" fmla="*/ 1940298 w 1940298"/>
                <a:gd name="connsiteY2" fmla="*/ 942893 h 1246043"/>
                <a:gd name="connsiteX3" fmla="*/ 0 w 1940298"/>
                <a:gd name="connsiteY3" fmla="*/ 1246043 h 124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0298" h="1246043">
                  <a:moveTo>
                    <a:pt x="0" y="1246043"/>
                  </a:moveTo>
                  <a:lnTo>
                    <a:pt x="1286711" y="0"/>
                  </a:lnTo>
                  <a:lnTo>
                    <a:pt x="1940298" y="942893"/>
                  </a:lnTo>
                  <a:lnTo>
                    <a:pt x="0" y="1246043"/>
                  </a:lnTo>
                  <a:close/>
                </a:path>
              </a:pathLst>
            </a:cu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xmlns="" id="{E34D2DE7-9225-D407-2847-A9FE80DD2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311763552"/>
              </p:ext>
            </p:extLst>
          </p:nvPr>
        </p:nvGraphicFramePr>
        <p:xfrm>
          <a:off x="4495475" y="1959890"/>
          <a:ext cx="4424930" cy="275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580803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F32F047-EE05-D83F-A7ED-18C2ACCA1772}"/>
              </a:ext>
            </a:extLst>
          </p:cNvPr>
          <p:cNvSpPr/>
          <p:nvPr/>
        </p:nvSpPr>
        <p:spPr>
          <a:xfrm>
            <a:off x="4622258" y="1875453"/>
            <a:ext cx="4093048" cy="1168838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xmlns="" id="{F416BFDD-15F9-CB14-B9BC-5DBBC033D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154359166"/>
              </p:ext>
            </p:extLst>
          </p:nvPr>
        </p:nvGraphicFramePr>
        <p:xfrm>
          <a:off x="428693" y="1246429"/>
          <a:ext cx="3939939" cy="363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자유형 27">
            <a:extLst>
              <a:ext uri="{FF2B5EF4-FFF2-40B4-BE49-F238E27FC236}">
                <a16:creationId xmlns:a16="http://schemas.microsoft.com/office/drawing/2014/main" xmlns="" id="{D0EBDB2A-FD5E-9676-E8C7-44DFE622BC39}"/>
              </a:ext>
            </a:extLst>
          </p:cNvPr>
          <p:cNvSpPr/>
          <p:nvPr/>
        </p:nvSpPr>
        <p:spPr>
          <a:xfrm>
            <a:off x="734516" y="1392325"/>
            <a:ext cx="3062367" cy="3371887"/>
          </a:xfrm>
          <a:custGeom>
            <a:avLst/>
            <a:gdLst>
              <a:gd name="connsiteX0" fmla="*/ 0 w 4286250"/>
              <a:gd name="connsiteY0" fmla="*/ 0 h 4362450"/>
              <a:gd name="connsiteX1" fmla="*/ 4286250 w 4286250"/>
              <a:gd name="connsiteY1" fmla="*/ 0 h 4362450"/>
              <a:gd name="connsiteX2" fmla="*/ 4286250 w 4286250"/>
              <a:gd name="connsiteY2" fmla="*/ 4362450 h 4362450"/>
              <a:gd name="connsiteX3" fmla="*/ 0 w 4286250"/>
              <a:gd name="connsiteY3" fmla="*/ 4362450 h 4362450"/>
              <a:gd name="connsiteX4" fmla="*/ 0 w 4286250"/>
              <a:gd name="connsiteY4" fmla="*/ 0 h 4362450"/>
              <a:gd name="connsiteX0" fmla="*/ 0 w 4286250"/>
              <a:gd name="connsiteY0" fmla="*/ 0 h 4362450"/>
              <a:gd name="connsiteX1" fmla="*/ 3248283 w 4286250"/>
              <a:gd name="connsiteY1" fmla="*/ 1219200 h 4362450"/>
              <a:gd name="connsiteX2" fmla="*/ 4286250 w 4286250"/>
              <a:gd name="connsiteY2" fmla="*/ 4362450 h 4362450"/>
              <a:gd name="connsiteX3" fmla="*/ 0 w 4286250"/>
              <a:gd name="connsiteY3" fmla="*/ 4362450 h 4362450"/>
              <a:gd name="connsiteX4" fmla="*/ 0 w 4286250"/>
              <a:gd name="connsiteY4" fmla="*/ 0 h 4362450"/>
              <a:gd name="connsiteX0" fmla="*/ 0 w 4286250"/>
              <a:gd name="connsiteY0" fmla="*/ 0 h 4362450"/>
              <a:gd name="connsiteX1" fmla="*/ 1086880 w 4286250"/>
              <a:gd name="connsiteY1" fmla="*/ 1008105 h 4362450"/>
              <a:gd name="connsiteX2" fmla="*/ 3248283 w 4286250"/>
              <a:gd name="connsiteY2" fmla="*/ 1219200 h 4362450"/>
              <a:gd name="connsiteX3" fmla="*/ 4286250 w 4286250"/>
              <a:gd name="connsiteY3" fmla="*/ 4362450 h 4362450"/>
              <a:gd name="connsiteX4" fmla="*/ 0 w 4286250"/>
              <a:gd name="connsiteY4" fmla="*/ 4362450 h 4362450"/>
              <a:gd name="connsiteX5" fmla="*/ 0 w 4286250"/>
              <a:gd name="connsiteY5" fmla="*/ 0 h 4362450"/>
              <a:gd name="connsiteX0" fmla="*/ 0 w 4286250"/>
              <a:gd name="connsiteY0" fmla="*/ 0 h 4362450"/>
              <a:gd name="connsiteX1" fmla="*/ 2190750 w 4286250"/>
              <a:gd name="connsiteY1" fmla="*/ 2177878 h 4362450"/>
              <a:gd name="connsiteX2" fmla="*/ 3248283 w 4286250"/>
              <a:gd name="connsiteY2" fmla="*/ 1219200 h 4362450"/>
              <a:gd name="connsiteX3" fmla="*/ 4286250 w 4286250"/>
              <a:gd name="connsiteY3" fmla="*/ 4362450 h 4362450"/>
              <a:gd name="connsiteX4" fmla="*/ 0 w 4286250"/>
              <a:gd name="connsiteY4" fmla="*/ 4362450 h 4362450"/>
              <a:gd name="connsiteX5" fmla="*/ 0 w 4286250"/>
              <a:gd name="connsiteY5" fmla="*/ 0 h 4362450"/>
              <a:gd name="connsiteX0" fmla="*/ 1820562 w 4286250"/>
              <a:gd name="connsiteY0" fmla="*/ 716692 h 3143250"/>
              <a:gd name="connsiteX1" fmla="*/ 2190750 w 4286250"/>
              <a:gd name="connsiteY1" fmla="*/ 958678 h 3143250"/>
              <a:gd name="connsiteX2" fmla="*/ 3248283 w 4286250"/>
              <a:gd name="connsiteY2" fmla="*/ 0 h 3143250"/>
              <a:gd name="connsiteX3" fmla="*/ 4286250 w 4286250"/>
              <a:gd name="connsiteY3" fmla="*/ 3143250 h 3143250"/>
              <a:gd name="connsiteX4" fmla="*/ 0 w 4286250"/>
              <a:gd name="connsiteY4" fmla="*/ 3143250 h 3143250"/>
              <a:gd name="connsiteX5" fmla="*/ 1820562 w 4286250"/>
              <a:gd name="connsiteY5" fmla="*/ 716692 h 3143250"/>
              <a:gd name="connsiteX0" fmla="*/ 1820562 w 4286250"/>
              <a:gd name="connsiteY0" fmla="*/ 716692 h 3143250"/>
              <a:gd name="connsiteX1" fmla="*/ 2190750 w 4286250"/>
              <a:gd name="connsiteY1" fmla="*/ 958678 h 3143250"/>
              <a:gd name="connsiteX2" fmla="*/ 3248283 w 4286250"/>
              <a:gd name="connsiteY2" fmla="*/ 0 h 3143250"/>
              <a:gd name="connsiteX3" fmla="*/ 4286250 w 4286250"/>
              <a:gd name="connsiteY3" fmla="*/ 3143250 h 3143250"/>
              <a:gd name="connsiteX4" fmla="*/ 0 w 4286250"/>
              <a:gd name="connsiteY4" fmla="*/ 3143250 h 3143250"/>
              <a:gd name="connsiteX5" fmla="*/ 1828285 w 4286250"/>
              <a:gd name="connsiteY5" fmla="*/ 999868 h 3143250"/>
              <a:gd name="connsiteX6" fmla="*/ 1820562 w 4286250"/>
              <a:gd name="connsiteY6" fmla="*/ 716692 h 3143250"/>
              <a:gd name="connsiteX0" fmla="*/ 1820734 w 4286422"/>
              <a:gd name="connsiteY0" fmla="*/ 716692 h 3143250"/>
              <a:gd name="connsiteX1" fmla="*/ 2190922 w 4286422"/>
              <a:gd name="connsiteY1" fmla="*/ 958678 h 3143250"/>
              <a:gd name="connsiteX2" fmla="*/ 3248455 w 4286422"/>
              <a:gd name="connsiteY2" fmla="*/ 0 h 3143250"/>
              <a:gd name="connsiteX3" fmla="*/ 4286422 w 4286422"/>
              <a:gd name="connsiteY3" fmla="*/ 3143250 h 3143250"/>
              <a:gd name="connsiteX4" fmla="*/ 172 w 4286422"/>
              <a:gd name="connsiteY4" fmla="*/ 3143250 h 3143250"/>
              <a:gd name="connsiteX5" fmla="*/ 1490706 w 4286422"/>
              <a:gd name="connsiteY5" fmla="*/ 1741273 h 3143250"/>
              <a:gd name="connsiteX6" fmla="*/ 1828457 w 4286422"/>
              <a:gd name="connsiteY6" fmla="*/ 999868 h 3143250"/>
              <a:gd name="connsiteX7" fmla="*/ 1820734 w 4286422"/>
              <a:gd name="connsiteY7" fmla="*/ 716692 h 3143250"/>
              <a:gd name="connsiteX0" fmla="*/ 330028 w 2795716"/>
              <a:gd name="connsiteY0" fmla="*/ 716692 h 3143250"/>
              <a:gd name="connsiteX1" fmla="*/ 700216 w 2795716"/>
              <a:gd name="connsiteY1" fmla="*/ 958678 h 3143250"/>
              <a:gd name="connsiteX2" fmla="*/ 1757749 w 2795716"/>
              <a:gd name="connsiteY2" fmla="*/ 0 h 3143250"/>
              <a:gd name="connsiteX3" fmla="*/ 2795716 w 2795716"/>
              <a:gd name="connsiteY3" fmla="*/ 3143250 h 3143250"/>
              <a:gd name="connsiteX4" fmla="*/ 717207 w 2795716"/>
              <a:gd name="connsiteY4" fmla="*/ 2352417 h 3143250"/>
              <a:gd name="connsiteX5" fmla="*/ 0 w 2795716"/>
              <a:gd name="connsiteY5" fmla="*/ 1741273 h 3143250"/>
              <a:gd name="connsiteX6" fmla="*/ 337751 w 2795716"/>
              <a:gd name="connsiteY6" fmla="*/ 999868 h 3143250"/>
              <a:gd name="connsiteX7" fmla="*/ 330028 w 2795716"/>
              <a:gd name="connsiteY7" fmla="*/ 716692 h 3143250"/>
              <a:gd name="connsiteX0" fmla="*/ 330028 w 2795716"/>
              <a:gd name="connsiteY0" fmla="*/ 716692 h 3143250"/>
              <a:gd name="connsiteX1" fmla="*/ 700216 w 2795716"/>
              <a:gd name="connsiteY1" fmla="*/ 958678 h 3143250"/>
              <a:gd name="connsiteX2" fmla="*/ 1757749 w 2795716"/>
              <a:gd name="connsiteY2" fmla="*/ 0 h 3143250"/>
              <a:gd name="connsiteX3" fmla="*/ 2795716 w 2795716"/>
              <a:gd name="connsiteY3" fmla="*/ 3143250 h 3143250"/>
              <a:gd name="connsiteX4" fmla="*/ 717207 w 2795716"/>
              <a:gd name="connsiteY4" fmla="*/ 2352417 h 3143250"/>
              <a:gd name="connsiteX5" fmla="*/ 0 w 2795716"/>
              <a:gd name="connsiteY5" fmla="*/ 1741273 h 3143250"/>
              <a:gd name="connsiteX6" fmla="*/ 337751 w 2795716"/>
              <a:gd name="connsiteY6" fmla="*/ 999868 h 3143250"/>
              <a:gd name="connsiteX7" fmla="*/ 330028 w 2795716"/>
              <a:gd name="connsiteY7" fmla="*/ 716692 h 3143250"/>
              <a:gd name="connsiteX0" fmla="*/ 334619 w 2800307"/>
              <a:gd name="connsiteY0" fmla="*/ 716692 h 3143250"/>
              <a:gd name="connsiteX1" fmla="*/ 704807 w 2800307"/>
              <a:gd name="connsiteY1" fmla="*/ 958678 h 3143250"/>
              <a:gd name="connsiteX2" fmla="*/ 1762340 w 2800307"/>
              <a:gd name="connsiteY2" fmla="*/ 0 h 3143250"/>
              <a:gd name="connsiteX3" fmla="*/ 2800307 w 2800307"/>
              <a:gd name="connsiteY3" fmla="*/ 3143250 h 3143250"/>
              <a:gd name="connsiteX4" fmla="*/ 721798 w 2800307"/>
              <a:gd name="connsiteY4" fmla="*/ 2352417 h 3143250"/>
              <a:gd name="connsiteX5" fmla="*/ 4591 w 2800307"/>
              <a:gd name="connsiteY5" fmla="*/ 1741273 h 3143250"/>
              <a:gd name="connsiteX6" fmla="*/ 342342 w 2800307"/>
              <a:gd name="connsiteY6" fmla="*/ 999868 h 3143250"/>
              <a:gd name="connsiteX7" fmla="*/ 334619 w 2800307"/>
              <a:gd name="connsiteY7" fmla="*/ 716692 h 3143250"/>
              <a:gd name="connsiteX0" fmla="*/ 334619 w 2800307"/>
              <a:gd name="connsiteY0" fmla="*/ 716692 h 3143250"/>
              <a:gd name="connsiteX1" fmla="*/ 704807 w 2800307"/>
              <a:gd name="connsiteY1" fmla="*/ 958678 h 3143250"/>
              <a:gd name="connsiteX2" fmla="*/ 1762340 w 2800307"/>
              <a:gd name="connsiteY2" fmla="*/ 0 h 3143250"/>
              <a:gd name="connsiteX3" fmla="*/ 2800307 w 2800307"/>
              <a:gd name="connsiteY3" fmla="*/ 3143250 h 3143250"/>
              <a:gd name="connsiteX4" fmla="*/ 1366796 w 2800307"/>
              <a:gd name="connsiteY4" fmla="*/ 1714500 h 3143250"/>
              <a:gd name="connsiteX5" fmla="*/ 721798 w 2800307"/>
              <a:gd name="connsiteY5" fmla="*/ 2352417 h 3143250"/>
              <a:gd name="connsiteX6" fmla="*/ 4591 w 2800307"/>
              <a:gd name="connsiteY6" fmla="*/ 1741273 h 3143250"/>
              <a:gd name="connsiteX7" fmla="*/ 342342 w 2800307"/>
              <a:gd name="connsiteY7" fmla="*/ 999868 h 3143250"/>
              <a:gd name="connsiteX8" fmla="*/ 334619 w 2800307"/>
              <a:gd name="connsiteY8" fmla="*/ 716692 h 3143250"/>
              <a:gd name="connsiteX0" fmla="*/ 334619 w 1762340"/>
              <a:gd name="connsiteY0" fmla="*/ 716692 h 2352417"/>
              <a:gd name="connsiteX1" fmla="*/ 704807 w 1762340"/>
              <a:gd name="connsiteY1" fmla="*/ 958678 h 2352417"/>
              <a:gd name="connsiteX2" fmla="*/ 1762340 w 1762340"/>
              <a:gd name="connsiteY2" fmla="*/ 0 h 2352417"/>
              <a:gd name="connsiteX3" fmla="*/ 795295 w 1762340"/>
              <a:gd name="connsiteY3" fmla="*/ 1066800 h 2352417"/>
              <a:gd name="connsiteX4" fmla="*/ 1366796 w 1762340"/>
              <a:gd name="connsiteY4" fmla="*/ 1714500 h 2352417"/>
              <a:gd name="connsiteX5" fmla="*/ 721798 w 1762340"/>
              <a:gd name="connsiteY5" fmla="*/ 2352417 h 2352417"/>
              <a:gd name="connsiteX6" fmla="*/ 4591 w 1762340"/>
              <a:gd name="connsiteY6" fmla="*/ 1741273 h 2352417"/>
              <a:gd name="connsiteX7" fmla="*/ 342342 w 1762340"/>
              <a:gd name="connsiteY7" fmla="*/ 999868 h 2352417"/>
              <a:gd name="connsiteX8" fmla="*/ 334619 w 1762340"/>
              <a:gd name="connsiteY8" fmla="*/ 716692 h 2352417"/>
              <a:gd name="connsiteX0" fmla="*/ 1063195 w 2490916"/>
              <a:gd name="connsiteY0" fmla="*/ 716692 h 2352417"/>
              <a:gd name="connsiteX1" fmla="*/ 1433383 w 2490916"/>
              <a:gd name="connsiteY1" fmla="*/ 958678 h 2352417"/>
              <a:gd name="connsiteX2" fmla="*/ 2490916 w 2490916"/>
              <a:gd name="connsiteY2" fmla="*/ 0 h 2352417"/>
              <a:gd name="connsiteX3" fmla="*/ 1523871 w 2490916"/>
              <a:gd name="connsiteY3" fmla="*/ 1066800 h 2352417"/>
              <a:gd name="connsiteX4" fmla="*/ 2095372 w 2490916"/>
              <a:gd name="connsiteY4" fmla="*/ 1714500 h 2352417"/>
              <a:gd name="connsiteX5" fmla="*/ 1450374 w 2490916"/>
              <a:gd name="connsiteY5" fmla="*/ 2352417 h 2352417"/>
              <a:gd name="connsiteX6" fmla="*/ 733167 w 2490916"/>
              <a:gd name="connsiteY6" fmla="*/ 1741273 h 2352417"/>
              <a:gd name="connsiteX7" fmla="*/ 0 w 2490916"/>
              <a:gd name="connsiteY7" fmla="*/ 1049296 h 2352417"/>
              <a:gd name="connsiteX8" fmla="*/ 1070918 w 2490916"/>
              <a:gd name="connsiteY8" fmla="*/ 999868 h 2352417"/>
              <a:gd name="connsiteX9" fmla="*/ 1063195 w 2490916"/>
              <a:gd name="connsiteY9" fmla="*/ 716692 h 2352417"/>
              <a:gd name="connsiteX0" fmla="*/ 1063195 w 2490916"/>
              <a:gd name="connsiteY0" fmla="*/ 716692 h 2352417"/>
              <a:gd name="connsiteX1" fmla="*/ 1433383 w 2490916"/>
              <a:gd name="connsiteY1" fmla="*/ 958678 h 2352417"/>
              <a:gd name="connsiteX2" fmla="*/ 2490916 w 2490916"/>
              <a:gd name="connsiteY2" fmla="*/ 0 h 2352417"/>
              <a:gd name="connsiteX3" fmla="*/ 1523871 w 2490916"/>
              <a:gd name="connsiteY3" fmla="*/ 1066800 h 2352417"/>
              <a:gd name="connsiteX4" fmla="*/ 2095372 w 2490916"/>
              <a:gd name="connsiteY4" fmla="*/ 1714500 h 2352417"/>
              <a:gd name="connsiteX5" fmla="*/ 1450374 w 2490916"/>
              <a:gd name="connsiteY5" fmla="*/ 2352417 h 2352417"/>
              <a:gd name="connsiteX6" fmla="*/ 733167 w 2490916"/>
              <a:gd name="connsiteY6" fmla="*/ 1741273 h 2352417"/>
              <a:gd name="connsiteX7" fmla="*/ 370703 w 2490916"/>
              <a:gd name="connsiteY7" fmla="*/ 2103739 h 2352417"/>
              <a:gd name="connsiteX8" fmla="*/ 0 w 2490916"/>
              <a:gd name="connsiteY8" fmla="*/ 1049296 h 2352417"/>
              <a:gd name="connsiteX9" fmla="*/ 1070918 w 2490916"/>
              <a:gd name="connsiteY9" fmla="*/ 999868 h 2352417"/>
              <a:gd name="connsiteX10" fmla="*/ 1063195 w 2490916"/>
              <a:gd name="connsiteY10" fmla="*/ 716692 h 2352417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450374 w 2490916"/>
              <a:gd name="connsiteY5" fmla="*/ 2352417 h 2499155"/>
              <a:gd name="connsiteX6" fmla="*/ 733167 w 2490916"/>
              <a:gd name="connsiteY6" fmla="*/ 1741273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549228 w 2490916"/>
              <a:gd name="connsiteY5" fmla="*/ 1907574 h 2499155"/>
              <a:gd name="connsiteX6" fmla="*/ 733167 w 2490916"/>
              <a:gd name="connsiteY6" fmla="*/ 1741273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549228 w 2490916"/>
              <a:gd name="connsiteY5" fmla="*/ 1907574 h 2499155"/>
              <a:gd name="connsiteX6" fmla="*/ 1515761 w 2490916"/>
              <a:gd name="connsiteY6" fmla="*/ 2070787 h 2499155"/>
              <a:gd name="connsiteX7" fmla="*/ 1416908 w 2490916"/>
              <a:gd name="connsiteY7" fmla="*/ 2499155 h 2499155"/>
              <a:gd name="connsiteX8" fmla="*/ 370703 w 2490916"/>
              <a:gd name="connsiteY8" fmla="*/ 2103739 h 2499155"/>
              <a:gd name="connsiteX9" fmla="*/ 0 w 2490916"/>
              <a:gd name="connsiteY9" fmla="*/ 1049296 h 2499155"/>
              <a:gd name="connsiteX10" fmla="*/ 1070918 w 2490916"/>
              <a:gd name="connsiteY10" fmla="*/ 999868 h 2499155"/>
              <a:gd name="connsiteX11" fmla="*/ 1063195 w 2490916"/>
              <a:gd name="connsiteY11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095372 w 2490916"/>
              <a:gd name="connsiteY4" fmla="*/ 17145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1523871 w 2490916"/>
              <a:gd name="connsiteY3" fmla="*/ 1066800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063195 w 2490916"/>
              <a:gd name="connsiteY0" fmla="*/ 716692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063195 w 2490916"/>
              <a:gd name="connsiteY12" fmla="*/ 716692 h 2499155"/>
              <a:gd name="connsiteX0" fmla="*/ 1246551 w 2490916"/>
              <a:gd name="connsiteY0" fmla="*/ 864329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70918 w 2490916"/>
              <a:gd name="connsiteY11" fmla="*/ 999868 h 2499155"/>
              <a:gd name="connsiteX12" fmla="*/ 1246551 w 2490916"/>
              <a:gd name="connsiteY12" fmla="*/ 864329 h 2499155"/>
              <a:gd name="connsiteX0" fmla="*/ 1246551 w 2490916"/>
              <a:gd name="connsiteY0" fmla="*/ 864329 h 2499155"/>
              <a:gd name="connsiteX1" fmla="*/ 1433383 w 2490916"/>
              <a:gd name="connsiteY1" fmla="*/ 958678 h 2499155"/>
              <a:gd name="connsiteX2" fmla="*/ 2490916 w 2490916"/>
              <a:gd name="connsiteY2" fmla="*/ 0 h 2499155"/>
              <a:gd name="connsiteX3" fmla="*/ 2390646 w 2490916"/>
              <a:gd name="connsiteY3" fmla="*/ 554831 h 2499155"/>
              <a:gd name="connsiteX4" fmla="*/ 2395410 w 2490916"/>
              <a:gd name="connsiteY4" fmla="*/ 1066800 h 2499155"/>
              <a:gd name="connsiteX5" fmla="*/ 1638172 w 2490916"/>
              <a:gd name="connsiteY5" fmla="*/ 1254920 h 2499155"/>
              <a:gd name="connsiteX6" fmla="*/ 1549228 w 2490916"/>
              <a:gd name="connsiteY6" fmla="*/ 1907574 h 2499155"/>
              <a:gd name="connsiteX7" fmla="*/ 1515761 w 2490916"/>
              <a:gd name="connsiteY7" fmla="*/ 2070787 h 2499155"/>
              <a:gd name="connsiteX8" fmla="*/ 1416908 w 2490916"/>
              <a:gd name="connsiteY8" fmla="*/ 2499155 h 2499155"/>
              <a:gd name="connsiteX9" fmla="*/ 370703 w 2490916"/>
              <a:gd name="connsiteY9" fmla="*/ 2103739 h 2499155"/>
              <a:gd name="connsiteX10" fmla="*/ 0 w 2490916"/>
              <a:gd name="connsiteY10" fmla="*/ 1049296 h 2499155"/>
              <a:gd name="connsiteX11" fmla="*/ 1009005 w 2490916"/>
              <a:gd name="connsiteY11" fmla="*/ 897475 h 2499155"/>
              <a:gd name="connsiteX12" fmla="*/ 1246551 w 2490916"/>
              <a:gd name="connsiteY12" fmla="*/ 864329 h 2499155"/>
              <a:gd name="connsiteX0" fmla="*/ 1246551 w 2490916"/>
              <a:gd name="connsiteY0" fmla="*/ 1286776 h 2921602"/>
              <a:gd name="connsiteX1" fmla="*/ 1433383 w 2490916"/>
              <a:gd name="connsiteY1" fmla="*/ 0 h 2921602"/>
              <a:gd name="connsiteX2" fmla="*/ 2490916 w 2490916"/>
              <a:gd name="connsiteY2" fmla="*/ 422447 h 2921602"/>
              <a:gd name="connsiteX3" fmla="*/ 2390646 w 2490916"/>
              <a:gd name="connsiteY3" fmla="*/ 977278 h 2921602"/>
              <a:gd name="connsiteX4" fmla="*/ 2395410 w 2490916"/>
              <a:gd name="connsiteY4" fmla="*/ 1489247 h 2921602"/>
              <a:gd name="connsiteX5" fmla="*/ 1638172 w 2490916"/>
              <a:gd name="connsiteY5" fmla="*/ 1677367 h 2921602"/>
              <a:gd name="connsiteX6" fmla="*/ 1549228 w 2490916"/>
              <a:gd name="connsiteY6" fmla="*/ 2330021 h 2921602"/>
              <a:gd name="connsiteX7" fmla="*/ 1515761 w 2490916"/>
              <a:gd name="connsiteY7" fmla="*/ 2493234 h 2921602"/>
              <a:gd name="connsiteX8" fmla="*/ 1416908 w 2490916"/>
              <a:gd name="connsiteY8" fmla="*/ 2921602 h 2921602"/>
              <a:gd name="connsiteX9" fmla="*/ 370703 w 2490916"/>
              <a:gd name="connsiteY9" fmla="*/ 2526186 h 2921602"/>
              <a:gd name="connsiteX10" fmla="*/ 0 w 2490916"/>
              <a:gd name="connsiteY10" fmla="*/ 1471743 h 2921602"/>
              <a:gd name="connsiteX11" fmla="*/ 1009005 w 2490916"/>
              <a:gd name="connsiteY11" fmla="*/ 1319922 h 2921602"/>
              <a:gd name="connsiteX12" fmla="*/ 1246551 w 2490916"/>
              <a:gd name="connsiteY12" fmla="*/ 1286776 h 2921602"/>
              <a:gd name="connsiteX0" fmla="*/ 1246551 w 2395410"/>
              <a:gd name="connsiteY0" fmla="*/ 1286776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1009005 w 2395410"/>
              <a:gd name="connsiteY11" fmla="*/ 1319922 h 2921602"/>
              <a:gd name="connsiteX12" fmla="*/ 1246551 w 2395410"/>
              <a:gd name="connsiteY12" fmla="*/ 1286776 h 2921602"/>
              <a:gd name="connsiteX0" fmla="*/ 66487 w 2395410"/>
              <a:gd name="connsiteY0" fmla="*/ 1013967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1009005 w 2395410"/>
              <a:gd name="connsiteY11" fmla="*/ 1319922 h 2921602"/>
              <a:gd name="connsiteX12" fmla="*/ 66487 w 2395410"/>
              <a:gd name="connsiteY12" fmla="*/ 1013967 h 2921602"/>
              <a:gd name="connsiteX0" fmla="*/ 66487 w 2395410"/>
              <a:gd name="connsiteY0" fmla="*/ 1013967 h 2921602"/>
              <a:gd name="connsiteX1" fmla="*/ 1433383 w 2395410"/>
              <a:gd name="connsiteY1" fmla="*/ 0 h 2921602"/>
              <a:gd name="connsiteX2" fmla="*/ 2378998 w 2395410"/>
              <a:gd name="connsiteY2" fmla="*/ 531985 h 2921602"/>
              <a:gd name="connsiteX3" fmla="*/ 2390646 w 2395410"/>
              <a:gd name="connsiteY3" fmla="*/ 977278 h 2921602"/>
              <a:gd name="connsiteX4" fmla="*/ 2395410 w 2395410"/>
              <a:gd name="connsiteY4" fmla="*/ 1489247 h 2921602"/>
              <a:gd name="connsiteX5" fmla="*/ 1638172 w 2395410"/>
              <a:gd name="connsiteY5" fmla="*/ 1677367 h 2921602"/>
              <a:gd name="connsiteX6" fmla="*/ 1549228 w 2395410"/>
              <a:gd name="connsiteY6" fmla="*/ 2330021 h 2921602"/>
              <a:gd name="connsiteX7" fmla="*/ 1515761 w 2395410"/>
              <a:gd name="connsiteY7" fmla="*/ 2493234 h 2921602"/>
              <a:gd name="connsiteX8" fmla="*/ 1416908 w 2395410"/>
              <a:gd name="connsiteY8" fmla="*/ 2921602 h 2921602"/>
              <a:gd name="connsiteX9" fmla="*/ 370703 w 2395410"/>
              <a:gd name="connsiteY9" fmla="*/ 2526186 h 2921602"/>
              <a:gd name="connsiteX10" fmla="*/ 0 w 2395410"/>
              <a:gd name="connsiteY10" fmla="*/ 1471743 h 2921602"/>
              <a:gd name="connsiteX11" fmla="*/ 66487 w 2395410"/>
              <a:gd name="connsiteY11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304216 w 2328923"/>
              <a:gd name="connsiteY9" fmla="*/ 2526186 h 2921602"/>
              <a:gd name="connsiteX10" fmla="*/ 0 w 2328923"/>
              <a:gd name="connsiteY10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304216 w 2328923"/>
              <a:gd name="connsiteY9" fmla="*/ 2526186 h 2921602"/>
              <a:gd name="connsiteX10" fmla="*/ 519744 w 2328923"/>
              <a:gd name="connsiteY10" fmla="*/ 2698988 h 2921602"/>
              <a:gd name="connsiteX11" fmla="*/ 0 w 2328923"/>
              <a:gd name="connsiteY11" fmla="*/ 1013967 h 2921602"/>
              <a:gd name="connsiteX0" fmla="*/ 0 w 2328923"/>
              <a:gd name="connsiteY0" fmla="*/ 1013967 h 2921602"/>
              <a:gd name="connsiteX1" fmla="*/ 1366896 w 2328923"/>
              <a:gd name="connsiteY1" fmla="*/ 0 h 2921602"/>
              <a:gd name="connsiteX2" fmla="*/ 2312511 w 2328923"/>
              <a:gd name="connsiteY2" fmla="*/ 531985 h 2921602"/>
              <a:gd name="connsiteX3" fmla="*/ 2324159 w 2328923"/>
              <a:gd name="connsiteY3" fmla="*/ 977278 h 2921602"/>
              <a:gd name="connsiteX4" fmla="*/ 2328923 w 2328923"/>
              <a:gd name="connsiteY4" fmla="*/ 1489247 h 2921602"/>
              <a:gd name="connsiteX5" fmla="*/ 1571685 w 2328923"/>
              <a:gd name="connsiteY5" fmla="*/ 1677367 h 2921602"/>
              <a:gd name="connsiteX6" fmla="*/ 1482741 w 2328923"/>
              <a:gd name="connsiteY6" fmla="*/ 2330021 h 2921602"/>
              <a:gd name="connsiteX7" fmla="*/ 1449274 w 2328923"/>
              <a:gd name="connsiteY7" fmla="*/ 2493234 h 2921602"/>
              <a:gd name="connsiteX8" fmla="*/ 1350421 w 2328923"/>
              <a:gd name="connsiteY8" fmla="*/ 2921602 h 2921602"/>
              <a:gd name="connsiteX9" fmla="*/ 519744 w 2328923"/>
              <a:gd name="connsiteY9" fmla="*/ 2698988 h 2921602"/>
              <a:gd name="connsiteX10" fmla="*/ 0 w 2328923"/>
              <a:gd name="connsiteY10" fmla="*/ 1013967 h 2921602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1571685 w 2328923"/>
              <a:gd name="connsiteY5" fmla="*/ 1677367 h 2698988"/>
              <a:gd name="connsiteX6" fmla="*/ 1482741 w 2328923"/>
              <a:gd name="connsiteY6" fmla="*/ 2330021 h 2698988"/>
              <a:gd name="connsiteX7" fmla="*/ 1449274 w 2328923"/>
              <a:gd name="connsiteY7" fmla="*/ 2493234 h 2698988"/>
              <a:gd name="connsiteX8" fmla="*/ 519744 w 2328923"/>
              <a:gd name="connsiteY8" fmla="*/ 2698988 h 2698988"/>
              <a:gd name="connsiteX9" fmla="*/ 0 w 2328923"/>
              <a:gd name="connsiteY9" fmla="*/ 1013967 h 2698988"/>
              <a:gd name="connsiteX0" fmla="*/ 0 w 2328923"/>
              <a:gd name="connsiteY0" fmla="*/ 1013967 h 2918330"/>
              <a:gd name="connsiteX1" fmla="*/ 1366896 w 2328923"/>
              <a:gd name="connsiteY1" fmla="*/ 0 h 2918330"/>
              <a:gd name="connsiteX2" fmla="*/ 2312511 w 2328923"/>
              <a:gd name="connsiteY2" fmla="*/ 531985 h 2918330"/>
              <a:gd name="connsiteX3" fmla="*/ 2324159 w 2328923"/>
              <a:gd name="connsiteY3" fmla="*/ 977278 h 2918330"/>
              <a:gd name="connsiteX4" fmla="*/ 2328923 w 2328923"/>
              <a:gd name="connsiteY4" fmla="*/ 1489247 h 2918330"/>
              <a:gd name="connsiteX5" fmla="*/ 1571685 w 2328923"/>
              <a:gd name="connsiteY5" fmla="*/ 1677367 h 2918330"/>
              <a:gd name="connsiteX6" fmla="*/ 1482741 w 2328923"/>
              <a:gd name="connsiteY6" fmla="*/ 2330021 h 2918330"/>
              <a:gd name="connsiteX7" fmla="*/ 519744 w 2328923"/>
              <a:gd name="connsiteY7" fmla="*/ 2698988 h 2918330"/>
              <a:gd name="connsiteX8" fmla="*/ 0 w 2328923"/>
              <a:gd name="connsiteY8" fmla="*/ 1013967 h 2918330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1571685 w 2328923"/>
              <a:gd name="connsiteY5" fmla="*/ 1677367 h 2698988"/>
              <a:gd name="connsiteX6" fmla="*/ 519744 w 2328923"/>
              <a:gd name="connsiteY6" fmla="*/ 2698988 h 2698988"/>
              <a:gd name="connsiteX7" fmla="*/ 0 w 2328923"/>
              <a:gd name="connsiteY7" fmla="*/ 1013967 h 2698988"/>
              <a:gd name="connsiteX0" fmla="*/ 0 w 2328923"/>
              <a:gd name="connsiteY0" fmla="*/ 1013967 h 2698988"/>
              <a:gd name="connsiteX1" fmla="*/ 1366896 w 2328923"/>
              <a:gd name="connsiteY1" fmla="*/ 0 h 2698988"/>
              <a:gd name="connsiteX2" fmla="*/ 2312511 w 2328923"/>
              <a:gd name="connsiteY2" fmla="*/ 531985 h 2698988"/>
              <a:gd name="connsiteX3" fmla="*/ 2324159 w 2328923"/>
              <a:gd name="connsiteY3" fmla="*/ 977278 h 2698988"/>
              <a:gd name="connsiteX4" fmla="*/ 2328923 w 2328923"/>
              <a:gd name="connsiteY4" fmla="*/ 1489247 h 2698988"/>
              <a:gd name="connsiteX5" fmla="*/ 2199784 w 2328923"/>
              <a:gd name="connsiteY5" fmla="*/ 2552898 h 2698988"/>
              <a:gd name="connsiteX6" fmla="*/ 519744 w 2328923"/>
              <a:gd name="connsiteY6" fmla="*/ 2698988 h 2698988"/>
              <a:gd name="connsiteX7" fmla="*/ 0 w 2328923"/>
              <a:gd name="connsiteY7" fmla="*/ 1013967 h 2698988"/>
              <a:gd name="connsiteX0" fmla="*/ 0 w 2324159"/>
              <a:gd name="connsiteY0" fmla="*/ 1013967 h 2698988"/>
              <a:gd name="connsiteX1" fmla="*/ 1366896 w 2324159"/>
              <a:gd name="connsiteY1" fmla="*/ 0 h 2698988"/>
              <a:gd name="connsiteX2" fmla="*/ 2312511 w 2324159"/>
              <a:gd name="connsiteY2" fmla="*/ 531985 h 2698988"/>
              <a:gd name="connsiteX3" fmla="*/ 2324159 w 2324159"/>
              <a:gd name="connsiteY3" fmla="*/ 977278 h 2698988"/>
              <a:gd name="connsiteX4" fmla="*/ 2199784 w 2324159"/>
              <a:gd name="connsiteY4" fmla="*/ 2552898 h 2698988"/>
              <a:gd name="connsiteX5" fmla="*/ 519744 w 2324159"/>
              <a:gd name="connsiteY5" fmla="*/ 2698988 h 2698988"/>
              <a:gd name="connsiteX6" fmla="*/ 0 w 2324159"/>
              <a:gd name="connsiteY6" fmla="*/ 1013967 h 2698988"/>
              <a:gd name="connsiteX0" fmla="*/ 0 w 2312511"/>
              <a:gd name="connsiteY0" fmla="*/ 1013967 h 2698988"/>
              <a:gd name="connsiteX1" fmla="*/ 1366896 w 2312511"/>
              <a:gd name="connsiteY1" fmla="*/ 0 h 2698988"/>
              <a:gd name="connsiteX2" fmla="*/ 2312511 w 2312511"/>
              <a:gd name="connsiteY2" fmla="*/ 531985 h 2698988"/>
              <a:gd name="connsiteX3" fmla="*/ 1911770 w 2312511"/>
              <a:gd name="connsiteY3" fmla="*/ 1332566 h 2698988"/>
              <a:gd name="connsiteX4" fmla="*/ 2199784 w 2312511"/>
              <a:gd name="connsiteY4" fmla="*/ 2552898 h 2698988"/>
              <a:gd name="connsiteX5" fmla="*/ 519744 w 2312511"/>
              <a:gd name="connsiteY5" fmla="*/ 2698988 h 2698988"/>
              <a:gd name="connsiteX6" fmla="*/ 0 w 2312511"/>
              <a:gd name="connsiteY6" fmla="*/ 1013967 h 2698988"/>
              <a:gd name="connsiteX0" fmla="*/ 0 w 2199785"/>
              <a:gd name="connsiteY0" fmla="*/ 1013967 h 2698988"/>
              <a:gd name="connsiteX1" fmla="*/ 1366896 w 2199785"/>
              <a:gd name="connsiteY1" fmla="*/ 0 h 2698988"/>
              <a:gd name="connsiteX2" fmla="*/ 1652690 w 2199785"/>
              <a:gd name="connsiteY2" fmla="*/ 646184 h 2698988"/>
              <a:gd name="connsiteX3" fmla="*/ 1911770 w 2199785"/>
              <a:gd name="connsiteY3" fmla="*/ 1332566 h 2698988"/>
              <a:gd name="connsiteX4" fmla="*/ 2199784 w 2199785"/>
              <a:gd name="connsiteY4" fmla="*/ 2552898 h 2698988"/>
              <a:gd name="connsiteX5" fmla="*/ 519744 w 2199785"/>
              <a:gd name="connsiteY5" fmla="*/ 2698988 h 2698988"/>
              <a:gd name="connsiteX6" fmla="*/ 0 w 2199785"/>
              <a:gd name="connsiteY6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98988"/>
              <a:gd name="connsiteX1" fmla="*/ 1366896 w 2199784"/>
              <a:gd name="connsiteY1" fmla="*/ 0 h 2698988"/>
              <a:gd name="connsiteX2" fmla="*/ 1911770 w 2199784"/>
              <a:gd name="connsiteY2" fmla="*/ 1332566 h 2698988"/>
              <a:gd name="connsiteX3" fmla="*/ 2199784 w 2199784"/>
              <a:gd name="connsiteY3" fmla="*/ 2552898 h 2698988"/>
              <a:gd name="connsiteX4" fmla="*/ 519744 w 2199784"/>
              <a:gd name="connsiteY4" fmla="*/ 2698988 h 2698988"/>
              <a:gd name="connsiteX5" fmla="*/ 0 w 2199784"/>
              <a:gd name="connsiteY5" fmla="*/ 1013967 h 2698988"/>
              <a:gd name="connsiteX0" fmla="*/ 0 w 2199784"/>
              <a:gd name="connsiteY0" fmla="*/ 1013967 h 2628408"/>
              <a:gd name="connsiteX1" fmla="*/ 1366896 w 2199784"/>
              <a:gd name="connsiteY1" fmla="*/ 0 h 2628408"/>
              <a:gd name="connsiteX2" fmla="*/ 1911770 w 2199784"/>
              <a:gd name="connsiteY2" fmla="*/ 1332566 h 2628408"/>
              <a:gd name="connsiteX3" fmla="*/ 2199784 w 2199784"/>
              <a:gd name="connsiteY3" fmla="*/ 2552898 h 2628408"/>
              <a:gd name="connsiteX4" fmla="*/ 499056 w 2199784"/>
              <a:gd name="connsiteY4" fmla="*/ 2628408 h 2628408"/>
              <a:gd name="connsiteX5" fmla="*/ 0 w 2199784"/>
              <a:gd name="connsiteY5" fmla="*/ 1013967 h 2628408"/>
              <a:gd name="connsiteX0" fmla="*/ 0 w 2158410"/>
              <a:gd name="connsiteY0" fmla="*/ 1013967 h 2628408"/>
              <a:gd name="connsiteX1" fmla="*/ 1366896 w 2158410"/>
              <a:gd name="connsiteY1" fmla="*/ 0 h 2628408"/>
              <a:gd name="connsiteX2" fmla="*/ 1911770 w 2158410"/>
              <a:gd name="connsiteY2" fmla="*/ 1332566 h 2628408"/>
              <a:gd name="connsiteX3" fmla="*/ 2158410 w 2158410"/>
              <a:gd name="connsiteY3" fmla="*/ 2492401 h 2628408"/>
              <a:gd name="connsiteX4" fmla="*/ 499056 w 2158410"/>
              <a:gd name="connsiteY4" fmla="*/ 2628408 h 2628408"/>
              <a:gd name="connsiteX5" fmla="*/ 0 w 2158410"/>
              <a:gd name="connsiteY5" fmla="*/ 1013967 h 2628408"/>
              <a:gd name="connsiteX0" fmla="*/ 0 w 2158410"/>
              <a:gd name="connsiteY0" fmla="*/ 1246043 h 2860484"/>
              <a:gd name="connsiteX1" fmla="*/ 1286711 w 2158410"/>
              <a:gd name="connsiteY1" fmla="*/ 0 h 2860484"/>
              <a:gd name="connsiteX2" fmla="*/ 1911770 w 2158410"/>
              <a:gd name="connsiteY2" fmla="*/ 1564642 h 2860484"/>
              <a:gd name="connsiteX3" fmla="*/ 2158410 w 2158410"/>
              <a:gd name="connsiteY3" fmla="*/ 2724477 h 2860484"/>
              <a:gd name="connsiteX4" fmla="*/ 499056 w 2158410"/>
              <a:gd name="connsiteY4" fmla="*/ 2860484 h 2860484"/>
              <a:gd name="connsiteX5" fmla="*/ 0 w 2158410"/>
              <a:gd name="connsiteY5" fmla="*/ 1246043 h 2860484"/>
              <a:gd name="connsiteX0" fmla="*/ 0 w 2158410"/>
              <a:gd name="connsiteY0" fmla="*/ 1246043 h 2860484"/>
              <a:gd name="connsiteX1" fmla="*/ 1286711 w 2158410"/>
              <a:gd name="connsiteY1" fmla="*/ 0 h 2860484"/>
              <a:gd name="connsiteX2" fmla="*/ 1911770 w 2158410"/>
              <a:gd name="connsiteY2" fmla="*/ 898169 h 2860484"/>
              <a:gd name="connsiteX3" fmla="*/ 2158410 w 2158410"/>
              <a:gd name="connsiteY3" fmla="*/ 2724477 h 2860484"/>
              <a:gd name="connsiteX4" fmla="*/ 499056 w 2158410"/>
              <a:gd name="connsiteY4" fmla="*/ 2860484 h 2860484"/>
              <a:gd name="connsiteX5" fmla="*/ 0 w 2158410"/>
              <a:gd name="connsiteY5" fmla="*/ 1246043 h 2860484"/>
              <a:gd name="connsiteX0" fmla="*/ 0 w 1911770"/>
              <a:gd name="connsiteY0" fmla="*/ 1246043 h 2860484"/>
              <a:gd name="connsiteX1" fmla="*/ 1286711 w 1911770"/>
              <a:gd name="connsiteY1" fmla="*/ 0 h 2860484"/>
              <a:gd name="connsiteX2" fmla="*/ 1911770 w 1911770"/>
              <a:gd name="connsiteY2" fmla="*/ 898169 h 2860484"/>
              <a:gd name="connsiteX3" fmla="*/ 499056 w 1911770"/>
              <a:gd name="connsiteY3" fmla="*/ 2860484 h 2860484"/>
              <a:gd name="connsiteX4" fmla="*/ 0 w 1911770"/>
              <a:gd name="connsiteY4" fmla="*/ 1246043 h 2860484"/>
              <a:gd name="connsiteX0" fmla="*/ 0 w 1911770"/>
              <a:gd name="connsiteY0" fmla="*/ 1246043 h 1246043"/>
              <a:gd name="connsiteX1" fmla="*/ 1286711 w 1911770"/>
              <a:gd name="connsiteY1" fmla="*/ 0 h 1246043"/>
              <a:gd name="connsiteX2" fmla="*/ 1911770 w 1911770"/>
              <a:gd name="connsiteY2" fmla="*/ 898169 h 1246043"/>
              <a:gd name="connsiteX3" fmla="*/ 0 w 1911770"/>
              <a:gd name="connsiteY3" fmla="*/ 1246043 h 1246043"/>
              <a:gd name="connsiteX0" fmla="*/ 0 w 1911770"/>
              <a:gd name="connsiteY0" fmla="*/ 1246043 h 1246043"/>
              <a:gd name="connsiteX1" fmla="*/ 1286711 w 1911770"/>
              <a:gd name="connsiteY1" fmla="*/ 0 h 1246043"/>
              <a:gd name="connsiteX2" fmla="*/ 1911770 w 1911770"/>
              <a:gd name="connsiteY2" fmla="*/ 898169 h 1246043"/>
              <a:gd name="connsiteX3" fmla="*/ 0 w 1911770"/>
              <a:gd name="connsiteY3" fmla="*/ 1246043 h 1246043"/>
              <a:gd name="connsiteX0" fmla="*/ 0 w 1697815"/>
              <a:gd name="connsiteY0" fmla="*/ 1246043 h 1246043"/>
              <a:gd name="connsiteX1" fmla="*/ 1286711 w 1697815"/>
              <a:gd name="connsiteY1" fmla="*/ 0 h 1246043"/>
              <a:gd name="connsiteX2" fmla="*/ 1697815 w 1697815"/>
              <a:gd name="connsiteY2" fmla="*/ 898169 h 1246043"/>
              <a:gd name="connsiteX3" fmla="*/ 0 w 1697815"/>
              <a:gd name="connsiteY3" fmla="*/ 1246043 h 1246043"/>
              <a:gd name="connsiteX0" fmla="*/ 0 w 1940298"/>
              <a:gd name="connsiteY0" fmla="*/ 1246043 h 1246043"/>
              <a:gd name="connsiteX1" fmla="*/ 1286711 w 1940298"/>
              <a:gd name="connsiteY1" fmla="*/ 0 h 1246043"/>
              <a:gd name="connsiteX2" fmla="*/ 1940298 w 1940298"/>
              <a:gd name="connsiteY2" fmla="*/ 942893 h 1246043"/>
              <a:gd name="connsiteX3" fmla="*/ 0 w 1940298"/>
              <a:gd name="connsiteY3" fmla="*/ 1246043 h 1246043"/>
              <a:gd name="connsiteX0" fmla="*/ 0 w 1940298"/>
              <a:gd name="connsiteY0" fmla="*/ 2120789 h 2120789"/>
              <a:gd name="connsiteX1" fmla="*/ 1286711 w 1940298"/>
              <a:gd name="connsiteY1" fmla="*/ 0 h 2120789"/>
              <a:gd name="connsiteX2" fmla="*/ 1940298 w 1940298"/>
              <a:gd name="connsiteY2" fmla="*/ 1817639 h 2120789"/>
              <a:gd name="connsiteX3" fmla="*/ 0 w 1940298"/>
              <a:gd name="connsiteY3" fmla="*/ 2120789 h 2120789"/>
              <a:gd name="connsiteX0" fmla="*/ 0 w 2137677"/>
              <a:gd name="connsiteY0" fmla="*/ 1436464 h 1817639"/>
              <a:gd name="connsiteX1" fmla="*/ 1484090 w 2137677"/>
              <a:gd name="connsiteY1" fmla="*/ 0 h 1817639"/>
              <a:gd name="connsiteX2" fmla="*/ 2137677 w 2137677"/>
              <a:gd name="connsiteY2" fmla="*/ 1817639 h 1817639"/>
              <a:gd name="connsiteX3" fmla="*/ 0 w 2137677"/>
              <a:gd name="connsiteY3" fmla="*/ 1436464 h 1817639"/>
              <a:gd name="connsiteX0" fmla="*/ 0 w 2137677"/>
              <a:gd name="connsiteY0" fmla="*/ 1436464 h 2893214"/>
              <a:gd name="connsiteX1" fmla="*/ 1484090 w 2137677"/>
              <a:gd name="connsiteY1" fmla="*/ 0 h 2893214"/>
              <a:gd name="connsiteX2" fmla="*/ 2137677 w 2137677"/>
              <a:gd name="connsiteY2" fmla="*/ 1817639 h 2893214"/>
              <a:gd name="connsiteX3" fmla="*/ 1485097 w 2137677"/>
              <a:gd name="connsiteY3" fmla="*/ 2893214 h 2893214"/>
              <a:gd name="connsiteX4" fmla="*/ 0 w 2137677"/>
              <a:gd name="connsiteY4" fmla="*/ 1436464 h 2893214"/>
              <a:gd name="connsiteX0" fmla="*/ 0 w 2723645"/>
              <a:gd name="connsiteY0" fmla="*/ 1436464 h 2893214"/>
              <a:gd name="connsiteX1" fmla="*/ 1484090 w 2723645"/>
              <a:gd name="connsiteY1" fmla="*/ 0 h 2893214"/>
              <a:gd name="connsiteX2" fmla="*/ 2723645 w 2723645"/>
              <a:gd name="connsiteY2" fmla="*/ 1448699 h 2893214"/>
              <a:gd name="connsiteX3" fmla="*/ 1485097 w 2723645"/>
              <a:gd name="connsiteY3" fmla="*/ 2893214 h 2893214"/>
              <a:gd name="connsiteX4" fmla="*/ 0 w 2723645"/>
              <a:gd name="connsiteY4" fmla="*/ 1436464 h 289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3645" h="2893214">
                <a:moveTo>
                  <a:pt x="0" y="1436464"/>
                </a:moveTo>
                <a:lnTo>
                  <a:pt x="1484090" y="0"/>
                </a:lnTo>
                <a:lnTo>
                  <a:pt x="2723645" y="1448699"/>
                </a:lnTo>
                <a:lnTo>
                  <a:pt x="1485097" y="2893214"/>
                </a:lnTo>
                <a:lnTo>
                  <a:pt x="0" y="1436464"/>
                </a:lnTo>
                <a:close/>
              </a:path>
            </a:pathLst>
          </a:cu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xmlns="" id="{39F10035-C543-249B-3717-3EA86150B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152319123"/>
              </p:ext>
            </p:extLst>
          </p:nvPr>
        </p:nvGraphicFramePr>
        <p:xfrm>
          <a:off x="4713931" y="1837988"/>
          <a:ext cx="3939939" cy="2453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7150908-5313-7794-58E0-E8E53279B07D}"/>
              </a:ext>
            </a:extLst>
          </p:cNvPr>
          <p:cNvSpPr/>
          <p:nvPr/>
        </p:nvSpPr>
        <p:spPr>
          <a:xfrm>
            <a:off x="4622258" y="3581506"/>
            <a:ext cx="4093048" cy="607089"/>
          </a:xfrm>
          <a:prstGeom prst="rect">
            <a:avLst/>
          </a:prstGeom>
          <a:solidFill>
            <a:srgbClr val="FF41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316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550AC6-7B8A-742E-177A-012F5B46F2B7}"/>
              </a:ext>
            </a:extLst>
          </p:cNvPr>
          <p:cNvSpPr txBox="1"/>
          <p:nvPr/>
        </p:nvSpPr>
        <p:spPr>
          <a:xfrm>
            <a:off x="720459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연간 시도별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출산율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414D"/>
                </a:solidFill>
                <a:ea typeface="에스코어 드림 9 Black" panose="020B0A03030302020204" pitchFamily="34" charset="-127"/>
              </a:rPr>
              <a:t>직업과의 상관관계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F2D5692-FD76-B60C-78CD-B8C257A90031}"/>
              </a:ext>
            </a:extLst>
          </p:cNvPr>
          <p:cNvGrpSpPr/>
          <p:nvPr/>
        </p:nvGrpSpPr>
        <p:grpSpPr>
          <a:xfrm>
            <a:off x="251520" y="1043789"/>
            <a:ext cx="8640960" cy="3779732"/>
            <a:chOff x="1434467" y="1851549"/>
            <a:chExt cx="9876086" cy="4320000"/>
          </a:xfrm>
        </p:grpSpPr>
        <p:graphicFrame>
          <p:nvGraphicFramePr>
            <p:cNvPr id="10" name="차트 9">
              <a:extLst>
                <a:ext uri="{FF2B5EF4-FFF2-40B4-BE49-F238E27FC236}">
                  <a16:creationId xmlns:a16="http://schemas.microsoft.com/office/drawing/2014/main" xmlns="" id="{29A241AB-C8CA-F9F3-6A22-11241DB2D8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2673711690"/>
                </p:ext>
              </p:extLst>
            </p:nvPr>
          </p:nvGraphicFramePr>
          <p:xfrm>
            <a:off x="1434467" y="1851549"/>
            <a:ext cx="4680000" cy="43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xmlns="" id="{095776D4-64D2-254F-2144-3FA72D594F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xmlns="" val="1537472161"/>
                </p:ext>
              </p:extLst>
            </p:nvPr>
          </p:nvGraphicFramePr>
          <p:xfrm>
            <a:off x="6524625" y="3484049"/>
            <a:ext cx="4680000" cy="1055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01AA3D7-FF76-AB39-D4F8-D823BFCD7784}"/>
                </a:ext>
              </a:extLst>
            </p:cNvPr>
            <p:cNvSpPr/>
            <p:nvPr/>
          </p:nvSpPr>
          <p:spPr>
            <a:xfrm>
              <a:off x="6448685" y="3644933"/>
              <a:ext cx="4861868" cy="721122"/>
            </a:xfrm>
            <a:prstGeom prst="rect">
              <a:avLst/>
            </a:prstGeom>
            <a:solidFill>
              <a:srgbClr val="FF41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48395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441980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반려동물이 출산율에 영향을 끼칠까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E115854-14DE-D43B-0CCA-50CFEF32B5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131590"/>
            <a:ext cx="7920880" cy="36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022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91792" y="521518"/>
            <a:ext cx="441980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반려동물이 출산율에 영향을 끼칠까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?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6" name="그림 5" descr="차트이(가) 표시된 사진&#10;&#10;자동 생성된 설명">
            <a:extLst>
              <a:ext uri="{FF2B5EF4-FFF2-40B4-BE49-F238E27FC236}">
                <a16:creationId xmlns:a16="http://schemas.microsoft.com/office/drawing/2014/main" xmlns="" id="{33EFB3D0-9ABC-EF4F-D177-F3BE7F152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4449" y="1031151"/>
            <a:ext cx="3955102" cy="39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083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501130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평균 부채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미혼율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(20-29 , 30-39)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pic>
        <p:nvPicPr>
          <p:cNvPr id="3074" name="Picture 2" descr="C:\Users\acorn\Desktop\ppt img\2010-2022년 29세이하 평균 부채에 따른 5년 후 미혼율 분석 시각화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9" y="1157345"/>
            <a:ext cx="3865793" cy="36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 descr="C:\Users\acorn\Desktop\ppt img\2010-2022년 30-39세 평균 부채에 따른 5년 후 미혼율 분석 시각화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40" y="1157346"/>
            <a:ext cx="3786212" cy="3649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80227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851CBA-1D08-48B5-4EFC-A160FA11F5A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76F3B6-C2A6-F38D-EFA9-8EB26E2AD59D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acorn\Desktop\ppt img\2010-2022년 29세 이하와 30-39세 평균 부채에 따른 5년 후 미혼율 비교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2960" y="1000114"/>
            <a:ext cx="4716494" cy="394448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33DE8B8-1F24-D6E4-AF30-225505C659F9}"/>
              </a:ext>
            </a:extLst>
          </p:cNvPr>
          <p:cNvSpPr txBox="1"/>
          <p:nvPr/>
        </p:nvSpPr>
        <p:spPr>
          <a:xfrm>
            <a:off x="786557" y="521518"/>
            <a:ext cx="3791423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평균 부채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- 5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년 후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미혼율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xmlns="" val="418022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xmlns="" id="{23620E54-F524-DE8E-9C8E-1450B3801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607" y="1129576"/>
            <a:ext cx="7056786" cy="369918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11E0E2-2197-4F94-5ED2-AA0E69190944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6B3B8EA-99D5-953E-895F-A31461679BA5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2AA4A2-6FB7-1786-763C-D04DE2F2502B}"/>
              </a:ext>
            </a:extLst>
          </p:cNvPr>
          <p:cNvSpPr txBox="1"/>
          <p:nvPr/>
        </p:nvSpPr>
        <p:spPr>
          <a:xfrm>
            <a:off x="826783" y="521518"/>
            <a:ext cx="433003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출산율 감소 현황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대한민국과 세계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20004" y="4804946"/>
            <a:ext cx="3823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https://ourworldindata.org/fertility-rate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804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1A6060B-2027-8CD7-202A-6A27D4AC10D4}"/>
              </a:ext>
            </a:extLst>
          </p:cNvPr>
          <p:cNvSpPr txBox="1"/>
          <p:nvPr/>
        </p:nvSpPr>
        <p:spPr>
          <a:xfrm>
            <a:off x="901283" y="1556087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난임시술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시험관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인공수정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)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데이터 부실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  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첫 출산 연령 증가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or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쌍둥이 비율 증가에 대한 분석 관련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데이터 간의 공통된 연도 수가 부족해 통계 검정에 어려움을 겪음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선거 공약 데이터의 경우 당선자들의 공약만 존재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025CAF-AD08-A3D5-913D-5AC7AF311F07}"/>
              </a:ext>
            </a:extLst>
          </p:cNvPr>
          <p:cNvSpPr txBox="1"/>
          <p:nvPr/>
        </p:nvSpPr>
        <p:spPr>
          <a:xfrm>
            <a:off x="826783" y="33580"/>
            <a:ext cx="2864887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자체 평가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5B43AAE-338C-85F0-BA25-AC0214D31F32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04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8320CF-09D9-69A0-ED40-6F20F54E404A}"/>
              </a:ext>
            </a:extLst>
          </p:cNvPr>
          <p:cNvSpPr txBox="1"/>
          <p:nvPr/>
        </p:nvSpPr>
        <p:spPr>
          <a:xfrm>
            <a:off x="791792" y="521518"/>
            <a:ext cx="720160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한계사항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123382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48D50C1-FFBF-4DEA-72A4-46A48DDEA9AB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E60D92-E763-5CC8-9F08-492B680C375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BEE876-D6DE-77DC-01F7-F94D10E5576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595C5F-100C-546A-2DCB-0C63123DEBBA}"/>
              </a:ext>
            </a:extLst>
          </p:cNvPr>
          <p:cNvSpPr txBox="1"/>
          <p:nvPr/>
        </p:nvSpPr>
        <p:spPr>
          <a:xfrm>
            <a:off x="826783" y="521518"/>
            <a:ext cx="69762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4068C7-89EB-50DD-9195-DE88D6658F60}"/>
              </a:ext>
            </a:extLst>
          </p:cNvPr>
          <p:cNvSpPr txBox="1"/>
          <p:nvPr/>
        </p:nvSpPr>
        <p:spPr>
          <a:xfrm>
            <a:off x="791792" y="928474"/>
            <a:ext cx="745282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>
                <a:solidFill>
                  <a:srgbClr val="1F2328"/>
                </a:solidFill>
                <a:latin typeface="-apple-system"/>
              </a:rPr>
              <a:t>데이터 출처</a:t>
            </a:r>
            <a:endParaRPr lang="en-US" altLang="ko-KR" sz="105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통계청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「인구동향조사」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시도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/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합계출산율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모의 연령별 출산율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지난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1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년 동안 가장 많이 참여한 여가활동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(1+2+3+4+5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순위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)_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중분류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[2]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반복적 참여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문화예술 관람활동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[3]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문화예술 참여활동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[4]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스포츠 관람활동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[5]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스포츠 참여활동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[6]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관광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[7]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취미・오락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[8]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지속적으로 참여하는 여가활동 분야 및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_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사회 및 기타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[9]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「예술인실태조사」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현재 예술분야에서 종사하는 주 활동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[10]</a:t>
            </a:r>
            <a:r>
              <a:rPr lang="ko-KR" altLang="en-US" sz="1050" dirty="0"/>
              <a:t/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문화체육관광부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「</a:t>
            </a:r>
            <a:r>
              <a:rPr lang="ko-KR" altLang="en-US" sz="1050" b="0" i="0" dirty="0" err="1">
                <a:solidFill>
                  <a:srgbClr val="1F2328"/>
                </a:solidFill>
                <a:effectLst/>
                <a:latin typeface="-apple-system"/>
              </a:rPr>
              <a:t>국민여가활동조사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」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, 2021, 2023.04.27, </a:t>
            </a:r>
            <a:r>
              <a:rPr lang="ko-KR" altLang="en-US" sz="1050" b="0" i="0" dirty="0">
                <a:solidFill>
                  <a:srgbClr val="1F2328"/>
                </a:solidFill>
                <a:effectLst/>
                <a:latin typeface="-apple-system"/>
              </a:rPr>
              <a:t>여가활동의 주된 목적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-apple-system"/>
              </a:rPr>
              <a:t>[11]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ko-KR" alt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11D933-E72D-E02D-D5C4-E25CB23647AF}"/>
              </a:ext>
            </a:extLst>
          </p:cNvPr>
          <p:cNvSpPr txBox="1"/>
          <p:nvPr/>
        </p:nvSpPr>
        <p:spPr>
          <a:xfrm>
            <a:off x="801225" y="3099321"/>
            <a:ext cx="77768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1"/>
                </a:solidFill>
              </a:rPr>
              <a:t>- </a:t>
            </a:r>
            <a:r>
              <a:rPr lang="ko-KR" altLang="en-US" sz="1050" dirty="0">
                <a:solidFill>
                  <a:schemeClr val="tx1"/>
                </a:solidFill>
              </a:rPr>
              <a:t>참고 문헌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just"/>
            <a:endParaRPr lang="en-US" altLang="ko-KR" sz="1050" dirty="0"/>
          </a:p>
          <a:p>
            <a:pPr algn="just"/>
            <a:r>
              <a:rPr lang="en-US" altLang="ko-KR" sz="1050" dirty="0">
                <a:solidFill>
                  <a:schemeClr val="tx1"/>
                </a:solidFill>
              </a:rPr>
              <a:t>Fertility Rate</a:t>
            </a:r>
          </a:p>
          <a:p>
            <a:pPr algn="just"/>
            <a:r>
              <a:rPr lang="en-US" altLang="ko-KR" sz="1050" dirty="0">
                <a:solidFill>
                  <a:schemeClr val="tx1"/>
                </a:solidFill>
                <a:hlinkClick r:id="rId2"/>
              </a:rPr>
              <a:t>https://ourworldindata.org/fertility-rate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50" dirty="0"/>
              <a:t>출</a:t>
            </a:r>
            <a:r>
              <a:rPr lang="ko-KR" altLang="en-US" sz="1050" dirty="0">
                <a:solidFill>
                  <a:schemeClr val="tx1"/>
                </a:solidFill>
              </a:rPr>
              <a:t>산하지 않는 이유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285750" indent="-285750" algn="just"/>
            <a:r>
              <a:rPr lang="en-US" altLang="ko-KR" sz="1050" dirty="0">
                <a:solidFill>
                  <a:schemeClr val="tx1"/>
                </a:solidFill>
                <a:hlinkClick r:id="rId3"/>
              </a:rPr>
              <a:t>https://edu.chosun.com/site/data/html_dir/2023/04/21/2023042102011.html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rgbClr val="1D3D63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277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48D50C1-FFBF-4DEA-72A4-46A48DDEA9AB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E60D92-E763-5CC8-9F08-492B680C375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BEE876-D6DE-77DC-01F7-F94D10E5576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595C5F-100C-546A-2DCB-0C63123DEBBA}"/>
              </a:ext>
            </a:extLst>
          </p:cNvPr>
          <p:cNvSpPr txBox="1"/>
          <p:nvPr/>
        </p:nvSpPr>
        <p:spPr>
          <a:xfrm>
            <a:off x="826783" y="521518"/>
            <a:ext cx="69762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11D933-E72D-E02D-D5C4-E25CB23647AF}"/>
              </a:ext>
            </a:extLst>
          </p:cNvPr>
          <p:cNvSpPr txBox="1"/>
          <p:nvPr/>
        </p:nvSpPr>
        <p:spPr>
          <a:xfrm>
            <a:off x="801225" y="3099321"/>
            <a:ext cx="777686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chemeClr val="tx1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dirty="0">
              <a:solidFill>
                <a:schemeClr val="tx1"/>
              </a:solidFill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b="1" i="0" dirty="0">
              <a:solidFill>
                <a:srgbClr val="1D3D63"/>
              </a:solidFill>
              <a:effectLst/>
              <a:latin typeface="Playfair Display" panose="00000500000000000000" pitchFamily="2" charset="0"/>
            </a:endParaRPr>
          </a:p>
          <a:p>
            <a:pPr marL="285750" indent="-285750" algn="just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75608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- URL: https://kosis.kr/statHtml/statHtml.do?orgId=101&amp;tblId=DT_1C86&amp;conn_path=I2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「지역소득」</a:t>
            </a:r>
            <a:r>
              <a:rPr lang="en-US" altLang="ko-KR" sz="700" dirty="0"/>
              <a:t>, 2021, 2023.04.26, </a:t>
            </a:r>
            <a:r>
              <a:rPr lang="ko-KR" altLang="en-US" sz="700" dirty="0"/>
              <a:t>시도별 </a:t>
            </a:r>
            <a:r>
              <a:rPr lang="en-US" altLang="ko-KR" sz="700" dirty="0"/>
              <a:t>1</a:t>
            </a:r>
            <a:r>
              <a:rPr lang="ko-KR" altLang="en-US" sz="700" dirty="0"/>
              <a:t>인당 </a:t>
            </a:r>
            <a:r>
              <a:rPr lang="ko-KR" altLang="en-US" sz="700" dirty="0" err="1"/>
              <a:t>지역내총생산</a:t>
            </a:r>
            <a:r>
              <a:rPr lang="en-US" altLang="ko-KR" sz="700" dirty="0"/>
              <a:t>, </a:t>
            </a:r>
            <a:r>
              <a:rPr lang="ko-KR" altLang="en-US" sz="700" dirty="0"/>
              <a:t>지역총소득</a:t>
            </a:r>
            <a:r>
              <a:rPr lang="en-US" altLang="ko-KR" sz="700" dirty="0"/>
              <a:t>, </a:t>
            </a:r>
            <a:r>
              <a:rPr lang="ko-KR" altLang="en-US" sz="700" dirty="0"/>
              <a:t>개인소득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https://kosis.kr/statHtml/statHtml.do?orgId=101&amp;tblId=DT_1B81A21&amp;conn_path=I2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2021, 2023.04.26, </a:t>
            </a:r>
            <a:r>
              <a:rPr lang="ko-KR" altLang="en-US" sz="700" dirty="0"/>
              <a:t>시도</a:t>
            </a:r>
            <a:r>
              <a:rPr lang="en-US" altLang="ko-KR" sz="700" dirty="0"/>
              <a:t>/</a:t>
            </a:r>
            <a:r>
              <a:rPr lang="ko-KR" altLang="en-US" sz="700" dirty="0"/>
              <a:t>합계출산율</a:t>
            </a:r>
            <a:r>
              <a:rPr lang="en-US" altLang="ko-KR" sz="700" dirty="0"/>
              <a:t>, </a:t>
            </a:r>
            <a:r>
              <a:rPr lang="ko-KR" altLang="en-US" sz="700" dirty="0"/>
              <a:t>모의 연령별 출산율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http://data.seoul.go.kr/dataList/OA-15456/S/1/datasetView.do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서울특별시</a:t>
            </a:r>
            <a:r>
              <a:rPr lang="en-US" altLang="ko-KR" sz="700" dirty="0"/>
              <a:t>, </a:t>
            </a:r>
            <a:r>
              <a:rPr lang="ko-KR" altLang="en-US" sz="700" dirty="0"/>
              <a:t>서울시 보육통계 보육교사 </a:t>
            </a:r>
            <a:r>
              <a:rPr lang="en-US" altLang="ko-KR" sz="700" dirty="0"/>
              <a:t>1</a:t>
            </a:r>
            <a:r>
              <a:rPr lang="ko-KR" altLang="en-US" sz="700" dirty="0"/>
              <a:t>인당 </a:t>
            </a:r>
            <a:r>
              <a:rPr lang="ko-KR" altLang="en-US" sz="700" dirty="0" err="1"/>
              <a:t>아동수</a:t>
            </a:r>
            <a:r>
              <a:rPr lang="ko-KR" altLang="en-US" sz="700" dirty="0"/>
              <a:t> 현황 정보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http://data.seoul.go.kr/dataList/10104/S/2/datasetView.do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서울특별시</a:t>
            </a:r>
            <a:r>
              <a:rPr lang="en-US" altLang="ko-KR" sz="700" dirty="0"/>
              <a:t>, </a:t>
            </a:r>
            <a:r>
              <a:rPr lang="ko-KR" altLang="en-US" sz="700" dirty="0"/>
              <a:t>서울시 합계출산율 및 모</a:t>
            </a:r>
            <a:r>
              <a:rPr lang="en-US" altLang="ko-KR" sz="700" dirty="0"/>
              <a:t>(</a:t>
            </a:r>
            <a:r>
              <a:rPr lang="ko-KR" altLang="en-US" sz="700" dirty="0"/>
              <a:t>母</a:t>
            </a:r>
            <a:r>
              <a:rPr lang="en-US" altLang="ko-KR" sz="700" dirty="0"/>
              <a:t>)</a:t>
            </a:r>
            <a:r>
              <a:rPr lang="ko-KR" altLang="en-US" sz="700" dirty="0"/>
              <a:t>의 연령별 출산율 통계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https://gsis.kwdi.re.kr/statHtml/statHtml.do?orgId=338&amp;tblId=DT_1IN0508&amp;conn_path=I2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한국여성정책연구원</a:t>
            </a:r>
            <a:r>
              <a:rPr lang="en-US" altLang="ko-KR" sz="700" dirty="0"/>
              <a:t>, </a:t>
            </a:r>
            <a:r>
              <a:rPr lang="ko-KR" altLang="en-US" sz="700" dirty="0" err="1"/>
              <a:t>혼인상태별</a:t>
            </a:r>
            <a:r>
              <a:rPr lang="ko-KR" altLang="en-US" sz="700" dirty="0"/>
              <a:t> 인구</a:t>
            </a:r>
            <a:r>
              <a:rPr lang="en-US" altLang="ko-KR" sz="700" dirty="0"/>
              <a:t>(</a:t>
            </a:r>
            <a:r>
              <a:rPr lang="ko-KR" altLang="en-US" sz="700" dirty="0"/>
              <a:t>성</a:t>
            </a:r>
            <a:r>
              <a:rPr lang="en-US" altLang="ko-KR" sz="700" dirty="0"/>
              <a:t>/</a:t>
            </a:r>
            <a:r>
              <a:rPr lang="ko-KR" altLang="en-US" sz="700" dirty="0"/>
              <a:t>연령별</a:t>
            </a:r>
            <a:r>
              <a:rPr lang="en-US" altLang="ko-KR" sz="700" dirty="0"/>
              <a:t>)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https://www.index.go.kr/unify/idx-info.do?idxCd=5061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 Statistics Korea.</a:t>
            </a:r>
            <a:r>
              <a:rPr lang="ko-KR" altLang="en-US" sz="700" dirty="0"/>
              <a:t>「인구동향조사」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https://dic.kumsung.co.kr/web/smart/detail.do?headwordId=2440&amp;pg=20&amp;findCategory=B002002&amp;findBookId=21&amp;findPhoneme=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 err="1"/>
              <a:t>티칭백과</a:t>
            </a:r>
            <a:r>
              <a:rPr lang="en-US" altLang="ko-KR" sz="700" dirty="0"/>
              <a:t>, </a:t>
            </a:r>
            <a:r>
              <a:rPr lang="ko-KR" altLang="en-US" sz="700" dirty="0"/>
              <a:t>합계 출산율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https://kosis.kr/statHtml/statHtml.do?orgId=101&amp;tblId=DT_1B83A09&amp;conn_path=I2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2022, 2023.04.28, </a:t>
            </a:r>
            <a:r>
              <a:rPr lang="ko-KR" altLang="en-US" sz="700" dirty="0"/>
              <a:t>시도</a:t>
            </a:r>
            <a:r>
              <a:rPr lang="en-US" altLang="ko-KR" sz="700" dirty="0"/>
              <a:t>/</a:t>
            </a:r>
            <a:r>
              <a:rPr lang="ko-KR" altLang="en-US" sz="700" dirty="0" err="1"/>
              <a:t>시군구별</a:t>
            </a:r>
            <a:r>
              <a:rPr lang="ko-KR" altLang="en-US" sz="700" dirty="0"/>
              <a:t> </a:t>
            </a:r>
            <a:r>
              <a:rPr lang="ko-KR" altLang="en-US" sz="700" dirty="0" err="1"/>
              <a:t>평균초혼</a:t>
            </a:r>
            <a:r>
              <a:rPr lang="ko-KR" altLang="en-US" sz="700" dirty="0"/>
              <a:t> 연령</a:t>
            </a:r>
            <a:br>
              <a:rPr lang="ko-KR" altLang="en-US" sz="700" dirty="0"/>
            </a:b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- URL: https://kosis.kr/statHtml/statHtml.do?orgId=101&amp;tblId=DT_1B81A17&amp;conn_path=I2</a:t>
            </a:r>
            <a:r>
              <a:rPr lang="ko-KR" altLang="en-US" sz="700" dirty="0"/>
              <a:t/>
            </a:r>
            <a:br>
              <a:rPr lang="ko-KR" altLang="en-US" sz="700" dirty="0"/>
            </a:br>
            <a:r>
              <a:rPr lang="en-US" altLang="ko-KR" sz="700" dirty="0"/>
              <a:t>Reference: </a:t>
            </a:r>
            <a:r>
              <a:rPr lang="ko-KR" altLang="en-US" sz="700" dirty="0"/>
              <a:t>통계청</a:t>
            </a:r>
            <a:r>
              <a:rPr lang="en-US" altLang="ko-KR" sz="700" dirty="0"/>
              <a:t>,</a:t>
            </a:r>
            <a:r>
              <a:rPr lang="ko-KR" altLang="en-US" sz="700" dirty="0"/>
              <a:t>「인구동향조사」</a:t>
            </a:r>
            <a:r>
              <a:rPr lang="en-US" altLang="ko-KR" sz="700" dirty="0"/>
              <a:t>, 2021, 2023.04.28, </a:t>
            </a:r>
            <a:r>
              <a:rPr lang="ko-KR" altLang="en-US" sz="700" dirty="0" err="1"/>
              <a:t>시군구</a:t>
            </a:r>
            <a:r>
              <a:rPr lang="en-US" altLang="ko-KR" sz="700" dirty="0"/>
              <a:t>/</a:t>
            </a:r>
            <a:r>
              <a:rPr lang="ko-KR" altLang="en-US" sz="700" dirty="0"/>
              <a:t>합계출산율</a:t>
            </a:r>
            <a:r>
              <a:rPr lang="en-US" altLang="ko-KR" sz="700" dirty="0"/>
              <a:t>, </a:t>
            </a:r>
            <a:r>
              <a:rPr lang="ko-KR" altLang="en-US" sz="700" dirty="0"/>
              <a:t>모의 연령별 출산율</a:t>
            </a:r>
          </a:p>
        </p:txBody>
      </p:sp>
    </p:spTree>
    <p:extLst>
      <p:ext uri="{BB962C8B-B14F-4D97-AF65-F5344CB8AC3E}">
        <p14:creationId xmlns:p14="http://schemas.microsoft.com/office/powerpoint/2010/main" xmlns="" val="744277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31E9787-BE50-6DB6-0F27-E70EFC926412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AF8D79-0D29-64DB-A0C5-21C109A15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6748" y="2211140"/>
            <a:ext cx="1296144" cy="1417214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F561A083-278B-342B-9BA9-336C2A5C7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5574" y="2293408"/>
            <a:ext cx="1440160" cy="1112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8A17BE1-40ED-C2B0-45D3-4361023200C5}"/>
              </a:ext>
            </a:extLst>
          </p:cNvPr>
          <p:cNvSpPr txBox="1"/>
          <p:nvPr/>
        </p:nvSpPr>
        <p:spPr>
          <a:xfrm>
            <a:off x="826783" y="521518"/>
            <a:ext cx="1813317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 프로그램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6146" name="Picture 2" descr="C:\Users\acorn\Desktop\pngwing.co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139702"/>
            <a:ext cx="1476501" cy="142876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958A10-2223-67E3-FF44-54EBEA5A45F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B6AC9ED-08F6-F611-41FA-B812069B4A79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4691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C261248-DABE-547B-4D1F-AAC112083A37}"/>
              </a:ext>
            </a:extLst>
          </p:cNvPr>
          <p:cNvSpPr/>
          <p:nvPr/>
        </p:nvSpPr>
        <p:spPr>
          <a:xfrm>
            <a:off x="801225" y="921628"/>
            <a:ext cx="7452828" cy="375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8A17BE1-40ED-C2B0-45D3-4361023200C5}"/>
              </a:ext>
            </a:extLst>
          </p:cNvPr>
          <p:cNvSpPr txBox="1"/>
          <p:nvPr/>
        </p:nvSpPr>
        <p:spPr>
          <a:xfrm>
            <a:off x="826783" y="521518"/>
            <a:ext cx="130035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과제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958A10-2223-67E3-FF44-54EBEA5A45FE}"/>
              </a:ext>
            </a:extLst>
          </p:cNvPr>
          <p:cNvSpPr txBox="1"/>
          <p:nvPr/>
        </p:nvSpPr>
        <p:spPr>
          <a:xfrm>
            <a:off x="826783" y="33580"/>
            <a:ext cx="800219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부록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B6AC9ED-08F6-F611-41FA-B812069B4A79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05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F209B-737A-D7E3-B410-33A0055414B1}"/>
              </a:ext>
            </a:extLst>
          </p:cNvPr>
          <p:cNvSpPr txBox="1"/>
          <p:nvPr/>
        </p:nvSpPr>
        <p:spPr>
          <a:xfrm>
            <a:off x="889947" y="1417588"/>
            <a:ext cx="648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전체 뉴스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크롤링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-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크롤링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 자동화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분기별 합계출산율 차이에 대한 요인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미용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미술 종사자와 출산율 연관성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459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xmlns="" id="{055FC6B4-59FB-072A-2479-CE961D608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3518" y="1131591"/>
            <a:ext cx="6036964" cy="369918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828262-5F00-30EC-FE3C-A196818ABE16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8D83F8-5DA5-4BE6-1D2F-A5C2201084F6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30A582-A0B9-97FF-7723-D35F6450F809}"/>
              </a:ext>
            </a:extLst>
          </p:cNvPr>
          <p:cNvSpPr txBox="1"/>
          <p:nvPr/>
        </p:nvSpPr>
        <p:spPr>
          <a:xfrm>
            <a:off x="826783" y="521518"/>
            <a:ext cx="358623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출산율 감소 현황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세계 지도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20004" y="4804946"/>
            <a:ext cx="3823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https://ourworldindata.org/fertility-rate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79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 descr="차트이(가) 표시된 사진&#10;&#10;자동 생성된 설명">
            <a:extLst>
              <a:ext uri="{FF2B5EF4-FFF2-40B4-BE49-F238E27FC236}">
                <a16:creationId xmlns:a16="http://schemas.microsoft.com/office/drawing/2014/main" xmlns="" id="{06FBDC53-FE3A-1425-D0F4-9B90D121D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919" y="1347614"/>
            <a:ext cx="4248474" cy="3416922"/>
          </a:xfrm>
          <a:prstGeom prst="rect">
            <a:avLst/>
          </a:prstGeom>
        </p:spPr>
      </p:pic>
      <p:pic>
        <p:nvPicPr>
          <p:cNvPr id="65" name="그림 64" descr="차트이(가) 표시된 사진&#10;&#10;자동 생성된 설명">
            <a:extLst>
              <a:ext uri="{FF2B5EF4-FFF2-40B4-BE49-F238E27FC236}">
                <a16:creationId xmlns:a16="http://schemas.microsoft.com/office/drawing/2014/main" xmlns="" id="{791AF8CB-0988-EBF7-9ADE-7772FEE9F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5976" y="1347614"/>
            <a:ext cx="4193836" cy="3416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4BB847-81FA-9708-348B-5D20DDB088A0}"/>
              </a:ext>
            </a:extLst>
          </p:cNvPr>
          <p:cNvSpPr txBox="1"/>
          <p:nvPr/>
        </p:nvSpPr>
        <p:spPr>
          <a:xfrm>
            <a:off x="1270430" y="521518"/>
            <a:ext cx="798209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C19625-B8B1-E8AA-D143-C4BEA9842481}"/>
              </a:ext>
            </a:extLst>
          </p:cNvPr>
          <p:cNvSpPr txBox="1"/>
          <p:nvPr/>
        </p:nvSpPr>
        <p:spPr>
          <a:xfrm>
            <a:off x="3393158" y="-1315997"/>
            <a:ext cx="18473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C225D4-5641-2C26-0836-C0D6AE585AB7}"/>
              </a:ext>
            </a:extLst>
          </p:cNvPr>
          <p:cNvSpPr txBox="1"/>
          <p:nvPr/>
        </p:nvSpPr>
        <p:spPr>
          <a:xfrm>
            <a:off x="826783" y="521518"/>
            <a:ext cx="563808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2021 -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OECD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첫 출산나이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&amp;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국가별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인당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C92C3"/>
                </a:solidFill>
                <a:ea typeface="에스코어 드림 9 Black" panose="020B0A03030302020204" pitchFamily="34" charset="-127"/>
              </a:rPr>
              <a:t>GDP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C92C3"/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B073BB-9EF1-8DA1-C2C9-34D3969F9D92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5B6C9F-A5D6-3277-FCEC-6FBD1E8677E7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90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A9995F-F17C-55BF-D68B-8801184B5B9F}"/>
              </a:ext>
            </a:extLst>
          </p:cNvPr>
          <p:cNvSpPr txBox="1"/>
          <p:nvPr/>
        </p:nvSpPr>
        <p:spPr>
          <a:xfrm>
            <a:off x="826783" y="33580"/>
            <a:ext cx="255711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저출산 요인 분석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8982C5-FAC1-D325-A0A1-A680A79CB9F4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03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4BB847-81FA-9708-348B-5D20DDB088A0}"/>
              </a:ext>
            </a:extLst>
          </p:cNvPr>
          <p:cNvSpPr txBox="1"/>
          <p:nvPr/>
        </p:nvSpPr>
        <p:spPr>
          <a:xfrm>
            <a:off x="1270430" y="521518"/>
            <a:ext cx="7982090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C19625-B8B1-E8AA-D143-C4BEA9842481}"/>
              </a:ext>
            </a:extLst>
          </p:cNvPr>
          <p:cNvSpPr txBox="1"/>
          <p:nvPr/>
        </p:nvSpPr>
        <p:spPr>
          <a:xfrm>
            <a:off x="3393158" y="-1315997"/>
            <a:ext cx="184731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에스코어 드림 9 Black" panose="020B0A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C225D4-5641-2C26-0836-C0D6AE585AB7}"/>
              </a:ext>
            </a:extLst>
          </p:cNvPr>
          <p:cNvSpPr txBox="1"/>
          <p:nvPr/>
        </p:nvSpPr>
        <p:spPr>
          <a:xfrm>
            <a:off x="826783" y="521518"/>
            <a:ext cx="3618298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국내 연도별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GDP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에스코어 드림 9 Black" panose="020B0A03030302020204" pitchFamily="34" charset="-127"/>
              </a:rPr>
              <a:t>영향력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D381AE-D7AC-0B30-4AFF-5538FB5DC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1105618"/>
            <a:ext cx="8928992" cy="38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656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E132A7D-83D2-9287-0344-67D8AD71CA3E}"/>
              </a:ext>
            </a:extLst>
          </p:cNvPr>
          <p:cNvSpPr/>
          <p:nvPr/>
        </p:nvSpPr>
        <p:spPr>
          <a:xfrm>
            <a:off x="423082" y="1436527"/>
            <a:ext cx="3860158" cy="29980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BBB6342C-B683-AD74-6636-B008185033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9622"/>
          <a:stretch/>
        </p:blipFill>
        <p:spPr>
          <a:xfrm>
            <a:off x="4968063" y="1467809"/>
            <a:ext cx="3734546" cy="29667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D32D4E6B-3A0F-338F-489B-2010F82CBDF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144440"/>
            <a:ext cx="3631153" cy="50743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44E344CB-0AB9-ADAC-B8A1-10924C62A0E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3" y="2114912"/>
            <a:ext cx="3631152" cy="536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429A06-A5A4-EB9D-8157-BCC1C6ACC24D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49A3976-F007-C927-9CA8-88CB75D16A21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3DB997-861F-53BA-F38B-23432A1460B3}"/>
              </a:ext>
            </a:extLst>
          </p:cNvPr>
          <p:cNvSpPr txBox="1"/>
          <p:nvPr/>
        </p:nvSpPr>
        <p:spPr>
          <a:xfrm>
            <a:off x="826783" y="521518"/>
            <a:ext cx="2672526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대한민국 출산율 이슈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xmlns="" id="{F4B78C3D-A91C-8726-CF46-B4A72863EBAA}"/>
              </a:ext>
            </a:extLst>
          </p:cNvPr>
          <p:cNvSpPr/>
          <p:nvPr/>
        </p:nvSpPr>
        <p:spPr>
          <a:xfrm rot="5400000">
            <a:off x="3138682" y="2770794"/>
            <a:ext cx="2992352" cy="30633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7326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1EF889E-7144-D3B0-DEBE-D1F484980854}"/>
              </a:ext>
            </a:extLst>
          </p:cNvPr>
          <p:cNvSpPr/>
          <p:nvPr/>
        </p:nvSpPr>
        <p:spPr>
          <a:xfrm>
            <a:off x="1308355" y="1204550"/>
            <a:ext cx="430070" cy="430070"/>
          </a:xfrm>
          <a:prstGeom prst="rect">
            <a:avLst/>
          </a:prstGeom>
          <a:solidFill>
            <a:srgbClr val="EE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ABD030-23A3-7D3D-9CE2-11E9D2E12F3D}"/>
              </a:ext>
            </a:extLst>
          </p:cNvPr>
          <p:cNvSpPr/>
          <p:nvPr/>
        </p:nvSpPr>
        <p:spPr>
          <a:xfrm>
            <a:off x="1381329" y="1269815"/>
            <a:ext cx="3160202" cy="364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15~49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성인남녀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2000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8916CC0-7E82-F3E6-EA24-5D0DEAA4B17F}"/>
              </a:ext>
            </a:extLst>
          </p:cNvPr>
          <p:cNvSpPr/>
          <p:nvPr/>
        </p:nvSpPr>
        <p:spPr>
          <a:xfrm rot="5400000">
            <a:off x="3108210" y="720204"/>
            <a:ext cx="291878" cy="2543516"/>
          </a:xfrm>
          <a:prstGeom prst="rect">
            <a:avLst/>
          </a:prstGeom>
          <a:solidFill>
            <a:srgbClr val="EE6988"/>
          </a:solidFill>
          <a:ln>
            <a:noFill/>
          </a:ln>
          <a:effectLst>
            <a:outerShdw dist="38100" dir="36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F60D83-CBF6-0C74-528E-1DAE3683DC89}"/>
              </a:ext>
            </a:extLst>
          </p:cNvPr>
          <p:cNvSpPr txBox="1"/>
          <p:nvPr/>
        </p:nvSpPr>
        <p:spPr>
          <a:xfrm>
            <a:off x="4525908" y="183579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69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44 . 7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E698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20F359-6030-29D5-E8DA-050667DEF41C}"/>
              </a:ext>
            </a:extLst>
          </p:cNvPr>
          <p:cNvSpPr txBox="1"/>
          <p:nvPr/>
        </p:nvSpPr>
        <p:spPr>
          <a:xfrm>
            <a:off x="782743" y="1762763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경제적으로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안정되지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않아서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B8A51F3-A6EA-3BDD-94E2-F88CD818DF56}"/>
              </a:ext>
            </a:extLst>
          </p:cNvPr>
          <p:cNvSpPr/>
          <p:nvPr/>
        </p:nvSpPr>
        <p:spPr>
          <a:xfrm rot="5400000">
            <a:off x="2462496" y="1803004"/>
            <a:ext cx="285136" cy="12524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9BEF1C-1B91-D959-2BE8-1E5F36F5AB02}"/>
              </a:ext>
            </a:extLst>
          </p:cNvPr>
          <p:cNvSpPr txBox="1"/>
          <p:nvPr/>
        </p:nvSpPr>
        <p:spPr>
          <a:xfrm>
            <a:off x="3267074" y="2273044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19 . 3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0B65D65-04B9-C2BB-F96E-35593AD86551}"/>
              </a:ext>
            </a:extLst>
          </p:cNvPr>
          <p:cNvSpPr txBox="1"/>
          <p:nvPr/>
        </p:nvSpPr>
        <p:spPr>
          <a:xfrm>
            <a:off x="882129" y="2205467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 양육 및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교육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부담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3BF0383-474B-8562-0762-40D475AEA76C}"/>
              </a:ext>
            </a:extLst>
          </p:cNvPr>
          <p:cNvSpPr txBox="1"/>
          <p:nvPr/>
        </p:nvSpPr>
        <p:spPr>
          <a:xfrm>
            <a:off x="3906084" y="1373032"/>
            <a:ext cx="619948" cy="227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kumimoji="0" lang="ko-KR" altLang="en-US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 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kumimoji="0" lang="en-US" altLang="ko-KR" sz="1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5D615AD-3515-A221-704F-3C1A4B479BCE}"/>
              </a:ext>
            </a:extLst>
          </p:cNvPr>
          <p:cNvSpPr txBox="1"/>
          <p:nvPr/>
        </p:nvSpPr>
        <p:spPr>
          <a:xfrm>
            <a:off x="917395" y="2635332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 없는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생활이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편해서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63160D3-87E1-3F22-5315-9C5D7FDEFB38}"/>
              </a:ext>
            </a:extLst>
          </p:cNvPr>
          <p:cNvSpPr/>
          <p:nvPr/>
        </p:nvSpPr>
        <p:spPr>
          <a:xfrm rot="5400000">
            <a:off x="2269101" y="2433655"/>
            <a:ext cx="285136" cy="865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3EEEC1-342C-7C93-56EA-B11157D99E44}"/>
              </a:ext>
            </a:extLst>
          </p:cNvPr>
          <p:cNvSpPr txBox="1"/>
          <p:nvPr/>
        </p:nvSpPr>
        <p:spPr>
          <a:xfrm>
            <a:off x="2844479" y="2710295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12 . 6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E11E466-12E4-C815-12AC-B22CB39F62DA}"/>
              </a:ext>
            </a:extLst>
          </p:cNvPr>
          <p:cNvSpPr txBox="1"/>
          <p:nvPr/>
        </p:nvSpPr>
        <p:spPr>
          <a:xfrm>
            <a:off x="917395" y="3077217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돌봄 시설 및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불만족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D305371-8529-62A3-D943-0A739426C1C2}"/>
              </a:ext>
            </a:extLst>
          </p:cNvPr>
          <p:cNvSpPr/>
          <p:nvPr/>
        </p:nvSpPr>
        <p:spPr>
          <a:xfrm rot="5400000">
            <a:off x="2115712" y="3024292"/>
            <a:ext cx="285136" cy="5588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8EF2A11-9A32-74A8-E1B9-3FF2C3F1C0F7}"/>
              </a:ext>
            </a:extLst>
          </p:cNvPr>
          <p:cNvSpPr txBox="1"/>
          <p:nvPr/>
        </p:nvSpPr>
        <p:spPr>
          <a:xfrm>
            <a:off x="2537708" y="314754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7 . 8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79E47A6-9375-DA3E-BCC3-E35257454103}"/>
              </a:ext>
            </a:extLst>
          </p:cNvPr>
          <p:cNvSpPr txBox="1"/>
          <p:nvPr/>
        </p:nvSpPr>
        <p:spPr>
          <a:xfrm>
            <a:off x="917395" y="3510135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주거 환경이</a:t>
            </a:r>
            <a:endParaRPr lang="en-US" altLang="ko-KR" sz="12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마련되지 </a:t>
            </a:r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않음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A191029-0DA6-0098-A56B-0B521287FF96}"/>
              </a:ext>
            </a:extLst>
          </p:cNvPr>
          <p:cNvSpPr/>
          <p:nvPr/>
        </p:nvSpPr>
        <p:spPr>
          <a:xfrm rot="5400000">
            <a:off x="2093018" y="3484237"/>
            <a:ext cx="285136" cy="5134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A37C335-68F1-F509-864C-8A8CE24E69CB}"/>
              </a:ext>
            </a:extLst>
          </p:cNvPr>
          <p:cNvSpPr txBox="1"/>
          <p:nvPr/>
        </p:nvSpPr>
        <p:spPr>
          <a:xfrm>
            <a:off x="2525936" y="3584799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7 . 6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0446793-329F-A61D-529B-B8D0CC8F1B1F}"/>
              </a:ext>
            </a:extLst>
          </p:cNvPr>
          <p:cNvSpPr txBox="1"/>
          <p:nvPr/>
        </p:nvSpPr>
        <p:spPr>
          <a:xfrm>
            <a:off x="747477" y="4050445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일이 많고 바빠서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1939A6B-66DF-BA9B-45FD-5B3A5D58B079}"/>
              </a:ext>
            </a:extLst>
          </p:cNvPr>
          <p:cNvSpPr/>
          <p:nvPr/>
        </p:nvSpPr>
        <p:spPr>
          <a:xfrm rot="5400000">
            <a:off x="2026387" y="3988120"/>
            <a:ext cx="285136" cy="380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2C17EFA-C876-7C1B-5F1D-729A27CAD67B}"/>
              </a:ext>
            </a:extLst>
          </p:cNvPr>
          <p:cNvSpPr txBox="1"/>
          <p:nvPr/>
        </p:nvSpPr>
        <p:spPr>
          <a:xfrm>
            <a:off x="2379667" y="402205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6 . 5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CFF111-9CA4-50FA-9C23-A75AAEA3A415}"/>
              </a:ext>
            </a:extLst>
          </p:cNvPr>
          <p:cNvSpPr txBox="1"/>
          <p:nvPr/>
        </p:nvSpPr>
        <p:spPr>
          <a:xfrm>
            <a:off x="485541" y="4487697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아이가 생기지 않아서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8C9EE96-3672-1AA4-DEF0-64EF17691BC9}"/>
              </a:ext>
            </a:extLst>
          </p:cNvPr>
          <p:cNvSpPr/>
          <p:nvPr/>
        </p:nvSpPr>
        <p:spPr>
          <a:xfrm rot="5400000">
            <a:off x="1888095" y="4563661"/>
            <a:ext cx="285136" cy="1036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00AEB3B-A27F-EEF0-1160-015B1424658D}"/>
              </a:ext>
            </a:extLst>
          </p:cNvPr>
          <p:cNvSpPr txBox="1"/>
          <p:nvPr/>
        </p:nvSpPr>
        <p:spPr>
          <a:xfrm>
            <a:off x="2104870" y="4459302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0 . 7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4C55890-95DE-8A51-114F-D80485819978}"/>
              </a:ext>
            </a:extLst>
          </p:cNvPr>
          <p:cNvSpPr/>
          <p:nvPr/>
        </p:nvSpPr>
        <p:spPr>
          <a:xfrm>
            <a:off x="5137066" y="1204550"/>
            <a:ext cx="430070" cy="430070"/>
          </a:xfrm>
          <a:prstGeom prst="rect">
            <a:avLst/>
          </a:prstGeom>
          <a:solidFill>
            <a:srgbClr val="EE6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E1EFE40-CAA5-845C-6740-CE9FE5814AFF}"/>
              </a:ext>
            </a:extLst>
          </p:cNvPr>
          <p:cNvSpPr/>
          <p:nvPr/>
        </p:nvSpPr>
        <p:spPr>
          <a:xfrm>
            <a:off x="5210040" y="1269815"/>
            <a:ext cx="3160202" cy="36480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15~49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기혼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성인남녀 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2000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94F6340-B249-5B62-25E2-F8130C311BEC}"/>
              </a:ext>
            </a:extLst>
          </p:cNvPr>
          <p:cNvSpPr/>
          <p:nvPr/>
        </p:nvSpPr>
        <p:spPr>
          <a:xfrm rot="5400000">
            <a:off x="6730316" y="923269"/>
            <a:ext cx="291878" cy="2137385"/>
          </a:xfrm>
          <a:prstGeom prst="rect">
            <a:avLst/>
          </a:prstGeom>
          <a:solidFill>
            <a:srgbClr val="EE6988"/>
          </a:solidFill>
          <a:ln>
            <a:noFill/>
          </a:ln>
          <a:effectLst>
            <a:outerShdw dist="38100" dir="36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FCAD72A-3772-5242-439A-784A9BBA7396}"/>
              </a:ext>
            </a:extLst>
          </p:cNvPr>
          <p:cNvSpPr txBox="1"/>
          <p:nvPr/>
        </p:nvSpPr>
        <p:spPr>
          <a:xfrm>
            <a:off x="7944949" y="183579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E698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37 . 4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6A3C3F5-A5D8-AC83-F2EF-A87BAB9A8721}"/>
              </a:ext>
            </a:extLst>
          </p:cNvPr>
          <p:cNvSpPr/>
          <p:nvPr/>
        </p:nvSpPr>
        <p:spPr>
          <a:xfrm rot="5400000">
            <a:off x="6438102" y="1656107"/>
            <a:ext cx="285136" cy="15462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050B9EE-A230-7995-A94A-81FE8B419B3C}"/>
              </a:ext>
            </a:extLst>
          </p:cNvPr>
          <p:cNvSpPr txBox="1"/>
          <p:nvPr/>
        </p:nvSpPr>
        <p:spPr>
          <a:xfrm>
            <a:off x="7389578" y="2273046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25 . 3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52373D1-083A-1036-AF0B-1F4099F07BED}"/>
              </a:ext>
            </a:extLst>
          </p:cNvPr>
          <p:cNvSpPr txBox="1"/>
          <p:nvPr/>
        </p:nvSpPr>
        <p:spPr>
          <a:xfrm>
            <a:off x="7734795" y="1373032"/>
            <a:ext cx="619948" cy="227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kumimoji="0" lang="ko-KR" altLang="en-US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단위 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00" spc="-15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%</a:t>
            </a:r>
            <a:r>
              <a:rPr kumimoji="0" lang="en-US" altLang="ko-KR" sz="10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kumimoji="0" lang="en-US" altLang="ko-KR" sz="1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FD4085D1-C051-AE89-E506-49001448649B}"/>
              </a:ext>
            </a:extLst>
          </p:cNvPr>
          <p:cNvSpPr/>
          <p:nvPr/>
        </p:nvSpPr>
        <p:spPr>
          <a:xfrm rot="5400000">
            <a:off x="6048271" y="2483173"/>
            <a:ext cx="285136" cy="7665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BD2D7B66-2483-579B-43C3-D09BE816DCA8}"/>
              </a:ext>
            </a:extLst>
          </p:cNvPr>
          <p:cNvSpPr txBox="1"/>
          <p:nvPr/>
        </p:nvSpPr>
        <p:spPr>
          <a:xfrm>
            <a:off x="6620578" y="2710281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11 . 9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2D42D939-643F-143D-F446-20E820E94EF3}"/>
              </a:ext>
            </a:extLst>
          </p:cNvPr>
          <p:cNvSpPr txBox="1"/>
          <p:nvPr/>
        </p:nvSpPr>
        <p:spPr>
          <a:xfrm>
            <a:off x="4746106" y="3077217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주거 환경이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마련되지 않음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5919D0F9-5FEC-9782-C0BF-21F658E462C5}"/>
              </a:ext>
            </a:extLst>
          </p:cNvPr>
          <p:cNvSpPr/>
          <p:nvPr/>
        </p:nvSpPr>
        <p:spPr>
          <a:xfrm rot="5400000">
            <a:off x="6012021" y="2956690"/>
            <a:ext cx="285136" cy="6940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2BB3549-0288-1129-594A-5D2525FF072F}"/>
              </a:ext>
            </a:extLst>
          </p:cNvPr>
          <p:cNvSpPr txBox="1"/>
          <p:nvPr/>
        </p:nvSpPr>
        <p:spPr>
          <a:xfrm>
            <a:off x="6501618" y="3147547"/>
            <a:ext cx="623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10 . 3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51517A7-413B-B168-4E57-F4F690FB0A1B}"/>
              </a:ext>
            </a:extLst>
          </p:cNvPr>
          <p:cNvSpPr txBox="1"/>
          <p:nvPr/>
        </p:nvSpPr>
        <p:spPr>
          <a:xfrm>
            <a:off x="4746106" y="3510135"/>
            <a:ext cx="102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돌봄 시설 및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불만족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5B2B270F-17B4-CF96-0D98-AB4E2E6E6C81}"/>
              </a:ext>
            </a:extLst>
          </p:cNvPr>
          <p:cNvSpPr/>
          <p:nvPr/>
        </p:nvSpPr>
        <p:spPr>
          <a:xfrm rot="5400000">
            <a:off x="5973537" y="3432427"/>
            <a:ext cx="285136" cy="6170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F2D5F455-363C-D637-181D-3BD7B4836A3C}"/>
              </a:ext>
            </a:extLst>
          </p:cNvPr>
          <p:cNvSpPr txBox="1"/>
          <p:nvPr/>
        </p:nvSpPr>
        <p:spPr>
          <a:xfrm>
            <a:off x="6458267" y="358480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8 . 3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A3422F41-CCAE-5C9A-D098-C2A8952136F3}"/>
              </a:ext>
            </a:extLst>
          </p:cNvPr>
          <p:cNvSpPr/>
          <p:nvPr/>
        </p:nvSpPr>
        <p:spPr>
          <a:xfrm rot="5400000">
            <a:off x="5823053" y="4020160"/>
            <a:ext cx="285136" cy="3161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ED50442-8B83-8CEE-0674-F61359FA4F6B}"/>
              </a:ext>
            </a:extLst>
          </p:cNvPr>
          <p:cNvSpPr txBox="1"/>
          <p:nvPr/>
        </p:nvSpPr>
        <p:spPr>
          <a:xfrm>
            <a:off x="6144293" y="402205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4 . 0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C0FFCF6F-3C68-B234-7C04-4AED183502A0}"/>
              </a:ext>
            </a:extLst>
          </p:cNvPr>
          <p:cNvSpPr/>
          <p:nvPr/>
        </p:nvSpPr>
        <p:spPr>
          <a:xfrm rot="5400000">
            <a:off x="5760479" y="4519985"/>
            <a:ext cx="285136" cy="1909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38100" dir="3600000" algn="tl" rotWithShape="0">
              <a:srgbClr val="EE698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92E52B-D03E-9830-8295-C5415FD2026D}"/>
              </a:ext>
            </a:extLst>
          </p:cNvPr>
          <p:cNvSpPr txBox="1"/>
          <p:nvPr/>
        </p:nvSpPr>
        <p:spPr>
          <a:xfrm>
            <a:off x="6020931" y="4459303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2 . 2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D0EFCE31-5199-50BC-F58B-A8D840FF1ABF}"/>
              </a:ext>
            </a:extLst>
          </p:cNvPr>
          <p:cNvCxnSpPr>
            <a:stCxn id="19" idx="3"/>
            <a:endCxn id="75" idx="1"/>
          </p:cNvCxnSpPr>
          <p:nvPr/>
        </p:nvCxnSpPr>
        <p:spPr>
          <a:xfrm>
            <a:off x="3062211" y="3316824"/>
            <a:ext cx="1683895" cy="424144"/>
          </a:xfrm>
          <a:prstGeom prst="straightConnector1">
            <a:avLst/>
          </a:prstGeom>
          <a:ln>
            <a:solidFill>
              <a:srgbClr val="EE69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BE83E346-18AC-3E16-B897-AAA1364AC369}"/>
              </a:ext>
            </a:extLst>
          </p:cNvPr>
          <p:cNvCxnSpPr>
            <a:cxnSpLocks/>
            <a:stCxn id="22" idx="3"/>
            <a:endCxn id="72" idx="1"/>
          </p:cNvCxnSpPr>
          <p:nvPr/>
        </p:nvCxnSpPr>
        <p:spPr>
          <a:xfrm flipV="1">
            <a:off x="3050439" y="3308050"/>
            <a:ext cx="1695667" cy="446026"/>
          </a:xfrm>
          <a:prstGeom prst="straightConnector1">
            <a:avLst/>
          </a:prstGeom>
          <a:ln>
            <a:solidFill>
              <a:srgbClr val="EE69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래픽 92" descr="반지 단색으로 채워진">
            <a:extLst>
              <a:ext uri="{FF2B5EF4-FFF2-40B4-BE49-F238E27FC236}">
                <a16:creationId xmlns:a16="http://schemas.microsoft.com/office/drawing/2014/main" xmlns="" id="{6FBE421B-D7A8-94A0-83DE-60B3DEAF7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55303" y="3738686"/>
            <a:ext cx="369333" cy="369333"/>
          </a:xfrm>
          <a:prstGeom prst="rect">
            <a:avLst/>
          </a:prstGeom>
        </p:spPr>
      </p:pic>
      <p:pic>
        <p:nvPicPr>
          <p:cNvPr id="97" name="그래픽 96" descr="남자와 여자 단색으로 채워진">
            <a:extLst>
              <a:ext uri="{FF2B5EF4-FFF2-40B4-BE49-F238E27FC236}">
                <a16:creationId xmlns:a16="http://schemas.microsoft.com/office/drawing/2014/main" xmlns="" id="{567468DA-55AC-FE6B-B442-818513475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77930" y="3985793"/>
            <a:ext cx="914400" cy="914400"/>
          </a:xfrm>
          <a:prstGeom prst="rect">
            <a:avLst/>
          </a:prstGeom>
        </p:spPr>
      </p:pic>
      <p:pic>
        <p:nvPicPr>
          <p:cNvPr id="99" name="그래픽 98" descr="남자와 여자 단색으로 채워진">
            <a:extLst>
              <a:ext uri="{FF2B5EF4-FFF2-40B4-BE49-F238E27FC236}">
                <a16:creationId xmlns:a16="http://schemas.microsoft.com/office/drawing/2014/main" xmlns="" id="{6C6FD51C-58C1-08D7-DF14-DB4B278BB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2770" y="3985793"/>
            <a:ext cx="914400" cy="9144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11D6DDD-4D29-EFFB-7CAF-C55E9857C87B}"/>
              </a:ext>
            </a:extLst>
          </p:cNvPr>
          <p:cNvSpPr txBox="1"/>
          <p:nvPr/>
        </p:nvSpPr>
        <p:spPr>
          <a:xfrm>
            <a:off x="826783" y="33580"/>
            <a:ext cx="2140330" cy="46166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배경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B91BE63C-6D1E-63C3-4F97-01263C7082C2}"/>
              </a:ext>
            </a:extLst>
          </p:cNvPr>
          <p:cNvSpPr/>
          <p:nvPr/>
        </p:nvSpPr>
        <p:spPr>
          <a:xfrm>
            <a:off x="-1" y="-753"/>
            <a:ext cx="791793" cy="52227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02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D4EA7C39-2965-13CC-1AC0-5F83C03AAD56}"/>
              </a:ext>
            </a:extLst>
          </p:cNvPr>
          <p:cNvSpPr txBox="1"/>
          <p:nvPr/>
        </p:nvSpPr>
        <p:spPr>
          <a:xfrm>
            <a:off x="826783" y="521518"/>
            <a:ext cx="5136342" cy="4001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출산하지 않는 이유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-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2019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년 한국보건사회연구원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45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1005</Words>
  <Application>Microsoft Office PowerPoint</Application>
  <PresentationFormat>화면 슬라이드 쇼(16:9)</PresentationFormat>
  <Paragraphs>360</Paragraphs>
  <Slides>44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저출산 지원 정책 수립을 위한 저출산 요인 분석</dc:title>
  <dc:creator>acorn</dc:creator>
  <cp:lastModifiedBy>acorn</cp:lastModifiedBy>
  <cp:revision>241</cp:revision>
  <dcterms:created xsi:type="dcterms:W3CDTF">2023-04-28T06:15:00Z</dcterms:created>
  <dcterms:modified xsi:type="dcterms:W3CDTF">2023-05-03T07:56:19Z</dcterms:modified>
</cp:coreProperties>
</file>